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  <p:sldMasterId id="2147483719" r:id="rId8"/>
    <p:sldMasterId id="2147483725" r:id="rId9"/>
    <p:sldMasterId id="2147483729" r:id="rId10"/>
    <p:sldMasterId id="2147483741" r:id="rId11"/>
    <p:sldMasterId id="2147483755" r:id="rId12"/>
    <p:sldMasterId id="2147483761" r:id="rId13"/>
    <p:sldMasterId id="2147483767" r:id="rId14"/>
  </p:sldMasterIdLst>
  <p:notesMasterIdLst>
    <p:notesMasterId r:id="rId29"/>
  </p:notesMasterIdLst>
  <p:handoutMasterIdLst>
    <p:handoutMasterId r:id="rId30"/>
  </p:handoutMasterIdLst>
  <p:sldIdLst>
    <p:sldId id="259" r:id="rId15"/>
    <p:sldId id="472" r:id="rId16"/>
    <p:sldId id="474" r:id="rId17"/>
    <p:sldId id="444" r:id="rId18"/>
    <p:sldId id="446" r:id="rId19"/>
    <p:sldId id="470" r:id="rId20"/>
    <p:sldId id="445" r:id="rId21"/>
    <p:sldId id="380" r:id="rId22"/>
    <p:sldId id="469" r:id="rId23"/>
    <p:sldId id="471" r:id="rId24"/>
    <p:sldId id="399" r:id="rId25"/>
    <p:sldId id="473" r:id="rId26"/>
    <p:sldId id="424" r:id="rId27"/>
    <p:sldId id="427" r:id="rId28"/>
  </p:sldIdLst>
  <p:sldSz cx="12192000" cy="6858000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474"/>
    <a:srgbClr val="F6F3E5"/>
    <a:srgbClr val="C66E4E"/>
    <a:srgbClr val="2C5234"/>
    <a:srgbClr val="236192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7" autoAdjust="0"/>
    <p:restoredTop sz="94673" autoAdjust="0"/>
  </p:normalViewPr>
  <p:slideViewPr>
    <p:cSldViewPr snapToGrid="0" showGuides="1">
      <p:cViewPr varScale="1">
        <p:scale>
          <a:sx n="107" d="100"/>
          <a:sy n="107" d="100"/>
        </p:scale>
        <p:origin x="138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14EAB-AE8B-4CE2-A588-B3D6E0DCC2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162DF4C-2740-4323-A917-07D5C1FA86D9}">
      <dgm:prSet/>
      <dgm:spPr/>
      <dgm:t>
        <a:bodyPr/>
        <a:lstStyle/>
        <a:p>
          <a:pPr rtl="0"/>
          <a:r>
            <a:rPr lang="fi-FI" dirty="0"/>
            <a:t>Viherrakenteen riittävyys ja jatkuvuus, virkistäytyminen ja  monimuotoinen luonto </a:t>
          </a:r>
        </a:p>
      </dgm:t>
    </dgm:pt>
    <dgm:pt modelId="{A51810BB-2109-4B3C-830F-AB8108FA1C02}" type="parTrans" cxnId="{3A7DCB2C-600F-4A3B-BAA7-4BDF37E72E0F}">
      <dgm:prSet/>
      <dgm:spPr/>
      <dgm:t>
        <a:bodyPr/>
        <a:lstStyle/>
        <a:p>
          <a:endParaRPr lang="fi-FI"/>
        </a:p>
      </dgm:t>
    </dgm:pt>
    <dgm:pt modelId="{06344DEE-5413-419F-A4C6-0E751BD8474F}" type="sibTrans" cxnId="{3A7DCB2C-600F-4A3B-BAA7-4BDF37E72E0F}">
      <dgm:prSet/>
      <dgm:spPr/>
      <dgm:t>
        <a:bodyPr/>
        <a:lstStyle/>
        <a:p>
          <a:endParaRPr lang="fi-FI"/>
        </a:p>
      </dgm:t>
    </dgm:pt>
    <dgm:pt modelId="{8F091294-1D00-4210-9277-7C6D5A0943C7}">
      <dgm:prSet/>
      <dgm:spPr/>
      <dgm:t>
        <a:bodyPr/>
        <a:lstStyle/>
        <a:p>
          <a:pPr rtl="0"/>
          <a:r>
            <a:rPr lang="fi-FI" dirty="0"/>
            <a:t>Monipuoliset palvelut lähellä kotia</a:t>
          </a:r>
        </a:p>
      </dgm:t>
    </dgm:pt>
    <dgm:pt modelId="{1A92D11C-6E01-4508-A345-B24FFC282490}" type="parTrans" cxnId="{DE47347E-77A1-4486-9EF1-FBCC21C59EA6}">
      <dgm:prSet/>
      <dgm:spPr/>
      <dgm:t>
        <a:bodyPr/>
        <a:lstStyle/>
        <a:p>
          <a:endParaRPr lang="fi-FI"/>
        </a:p>
      </dgm:t>
    </dgm:pt>
    <dgm:pt modelId="{CB2550A8-23D3-43DD-95E5-928EA477F88E}" type="sibTrans" cxnId="{DE47347E-77A1-4486-9EF1-FBCC21C59EA6}">
      <dgm:prSet/>
      <dgm:spPr/>
      <dgm:t>
        <a:bodyPr/>
        <a:lstStyle/>
        <a:p>
          <a:endParaRPr lang="fi-FI"/>
        </a:p>
      </dgm:t>
    </dgm:pt>
    <dgm:pt modelId="{A49CFFBA-909A-4329-8E8E-12501C042C54}">
      <dgm:prSet/>
      <dgm:spPr/>
      <dgm:t>
        <a:bodyPr/>
        <a:lstStyle/>
        <a:p>
          <a:pPr rtl="0"/>
          <a:r>
            <a:rPr lang="fi-FI" dirty="0"/>
            <a:t>Kestävä liikkuminen ja liikkumisympäristö</a:t>
          </a:r>
        </a:p>
      </dgm:t>
    </dgm:pt>
    <dgm:pt modelId="{C7F134C2-17A7-41A9-8DD6-DA9130F36844}" type="parTrans" cxnId="{123A13B2-D74C-4DF9-9C7F-DCD5E8246731}">
      <dgm:prSet/>
      <dgm:spPr/>
      <dgm:t>
        <a:bodyPr/>
        <a:lstStyle/>
        <a:p>
          <a:endParaRPr lang="fi-FI"/>
        </a:p>
      </dgm:t>
    </dgm:pt>
    <dgm:pt modelId="{07B82306-E3A9-4436-93D0-5E687C041338}" type="sibTrans" cxnId="{123A13B2-D74C-4DF9-9C7F-DCD5E8246731}">
      <dgm:prSet/>
      <dgm:spPr/>
      <dgm:t>
        <a:bodyPr/>
        <a:lstStyle/>
        <a:p>
          <a:endParaRPr lang="fi-FI"/>
        </a:p>
      </dgm:t>
    </dgm:pt>
    <dgm:pt modelId="{CD6F1851-73FD-4ECD-97D6-53FAA88515A7}">
      <dgm:prSet/>
      <dgm:spPr/>
      <dgm:t>
        <a:bodyPr/>
        <a:lstStyle/>
        <a:p>
          <a:pPr rtl="0"/>
          <a:r>
            <a:rPr lang="fi-FI" dirty="0"/>
            <a:t>Elämän </a:t>
          </a:r>
          <a:r>
            <a:rPr lang="fi-FI" dirty="0">
              <a:latin typeface="+mn-lt"/>
            </a:rPr>
            <a:t>merkityksellisyys</a:t>
          </a:r>
          <a:r>
            <a:rPr lang="fi-FI" dirty="0"/>
            <a:t>, sosiaaliset suhteet ja kaupunki kotina</a:t>
          </a:r>
        </a:p>
      </dgm:t>
    </dgm:pt>
    <dgm:pt modelId="{960CAEE9-B148-4801-96EE-F3ADC5B8B7BF}" type="parTrans" cxnId="{838D6FF0-C41B-4A76-A867-9BF76B9C1CDF}">
      <dgm:prSet/>
      <dgm:spPr/>
      <dgm:t>
        <a:bodyPr/>
        <a:lstStyle/>
        <a:p>
          <a:endParaRPr lang="fi-FI"/>
        </a:p>
      </dgm:t>
    </dgm:pt>
    <dgm:pt modelId="{A1DD071F-D170-4186-BF89-0F64058CF422}" type="sibTrans" cxnId="{838D6FF0-C41B-4A76-A867-9BF76B9C1CDF}">
      <dgm:prSet/>
      <dgm:spPr/>
      <dgm:t>
        <a:bodyPr/>
        <a:lstStyle/>
        <a:p>
          <a:endParaRPr lang="fi-FI"/>
        </a:p>
      </dgm:t>
    </dgm:pt>
    <dgm:pt modelId="{75FAC7E8-0102-41B1-9315-4C2AA231ABD8}">
      <dgm:prSet/>
      <dgm:spPr/>
      <dgm:t>
        <a:bodyPr/>
        <a:lstStyle/>
        <a:p>
          <a:pPr rtl="0"/>
          <a:r>
            <a:rPr lang="fi-FI" dirty="0"/>
            <a:t>Terveellinen,  turvallinen ja viihtyisä elinympäristö</a:t>
          </a:r>
        </a:p>
      </dgm:t>
    </dgm:pt>
    <dgm:pt modelId="{343A19FA-A9C2-47C8-9BCA-45CE882E8EC0}" type="parTrans" cxnId="{918147F8-E989-4F94-AB73-CC7365A4375E}">
      <dgm:prSet/>
      <dgm:spPr/>
      <dgm:t>
        <a:bodyPr/>
        <a:lstStyle/>
        <a:p>
          <a:endParaRPr lang="fi-FI"/>
        </a:p>
      </dgm:t>
    </dgm:pt>
    <dgm:pt modelId="{ADA3DB8A-95F4-47E3-B2B7-7F9F815C6480}" type="sibTrans" cxnId="{918147F8-E989-4F94-AB73-CC7365A4375E}">
      <dgm:prSet/>
      <dgm:spPr/>
      <dgm:t>
        <a:bodyPr/>
        <a:lstStyle/>
        <a:p>
          <a:endParaRPr lang="fi-FI"/>
        </a:p>
      </dgm:t>
    </dgm:pt>
    <dgm:pt modelId="{44214E32-6592-43DD-B774-9A4486D7811E}">
      <dgm:prSet/>
      <dgm:spPr/>
      <dgm:t>
        <a:bodyPr/>
        <a:lstStyle/>
        <a:p>
          <a:pPr rtl="0"/>
          <a:r>
            <a:rPr lang="fi-FI" dirty="0"/>
            <a:t>Kaupunkivesien hallinta ja hyödyntäminen, varautuminen sään ääri-ilmiöihin </a:t>
          </a:r>
        </a:p>
      </dgm:t>
    </dgm:pt>
    <dgm:pt modelId="{A339DB9A-7517-4C68-951F-90B3D73EA6D4}" type="parTrans" cxnId="{AC502D30-6776-41EC-9B61-6453A4E8B52D}">
      <dgm:prSet/>
      <dgm:spPr/>
      <dgm:t>
        <a:bodyPr/>
        <a:lstStyle/>
        <a:p>
          <a:endParaRPr lang="fi-FI"/>
        </a:p>
      </dgm:t>
    </dgm:pt>
    <dgm:pt modelId="{7869A6B6-9F0C-427D-8D1A-00A8C0B1642B}" type="sibTrans" cxnId="{AC502D30-6776-41EC-9B61-6453A4E8B52D}">
      <dgm:prSet/>
      <dgm:spPr/>
      <dgm:t>
        <a:bodyPr/>
        <a:lstStyle/>
        <a:p>
          <a:endParaRPr lang="fi-FI"/>
        </a:p>
      </dgm:t>
    </dgm:pt>
    <dgm:pt modelId="{85DB3DC6-FD91-4D10-B503-23D212E95F17}">
      <dgm:prSet/>
      <dgm:spPr/>
      <dgm:t>
        <a:bodyPr/>
        <a:lstStyle/>
        <a:p>
          <a:pPr rtl="0"/>
          <a:r>
            <a:rPr lang="fi-FI" dirty="0"/>
            <a:t>Kulttuuriympäristöt ja rakennusperintö voimavarana</a:t>
          </a:r>
        </a:p>
      </dgm:t>
    </dgm:pt>
    <dgm:pt modelId="{4C7D169D-48EB-4D08-BEC6-00DC873F803C}" type="parTrans" cxnId="{E1967D48-5A72-4599-A995-49F5667EAD8B}">
      <dgm:prSet/>
      <dgm:spPr/>
      <dgm:t>
        <a:bodyPr/>
        <a:lstStyle/>
        <a:p>
          <a:endParaRPr lang="fi-FI"/>
        </a:p>
      </dgm:t>
    </dgm:pt>
    <dgm:pt modelId="{9E48FDD2-18F1-457F-BE8A-579E19B3BBC5}" type="sibTrans" cxnId="{E1967D48-5A72-4599-A995-49F5667EAD8B}">
      <dgm:prSet/>
      <dgm:spPr/>
      <dgm:t>
        <a:bodyPr/>
        <a:lstStyle/>
        <a:p>
          <a:endParaRPr lang="fi-FI"/>
        </a:p>
      </dgm:t>
    </dgm:pt>
    <dgm:pt modelId="{55EC4872-D1C5-43AC-8BD2-A30F4E0897BD}">
      <dgm:prSet/>
      <dgm:spPr/>
      <dgm:t>
        <a:bodyPr/>
        <a:lstStyle/>
        <a:p>
          <a:pPr rtl="0"/>
          <a:endParaRPr lang="fi-FI" dirty="0"/>
        </a:p>
      </dgm:t>
    </dgm:pt>
    <dgm:pt modelId="{47DF41F2-F07A-44B0-9992-3766E2FF15C5}" type="parTrans" cxnId="{437C9757-C28A-440C-A455-618C50549B0B}">
      <dgm:prSet/>
      <dgm:spPr/>
      <dgm:t>
        <a:bodyPr/>
        <a:lstStyle/>
        <a:p>
          <a:endParaRPr lang="fi-FI"/>
        </a:p>
      </dgm:t>
    </dgm:pt>
    <dgm:pt modelId="{6B359E59-79EA-4D03-9859-427A237C5C94}" type="sibTrans" cxnId="{437C9757-C28A-440C-A455-618C50549B0B}">
      <dgm:prSet/>
      <dgm:spPr/>
      <dgm:t>
        <a:bodyPr/>
        <a:lstStyle/>
        <a:p>
          <a:endParaRPr lang="fi-FI"/>
        </a:p>
      </dgm:t>
    </dgm:pt>
    <dgm:pt modelId="{BC21E0B5-715F-46E7-8C42-295C58C4FE88}" type="pres">
      <dgm:prSet presAssocID="{FF914EAB-AE8B-4CE2-A588-B3D6E0DCC229}" presName="compositeShape" presStyleCnt="0">
        <dgm:presLayoutVars>
          <dgm:chMax val="7"/>
          <dgm:dir/>
          <dgm:resizeHandles val="exact"/>
        </dgm:presLayoutVars>
      </dgm:prSet>
      <dgm:spPr/>
    </dgm:pt>
    <dgm:pt modelId="{0CB5F724-E7A9-4627-9BCD-F7E0690FBD45}" type="pres">
      <dgm:prSet presAssocID="{A162DF4C-2740-4323-A917-07D5C1FA86D9}" presName="circ1" presStyleLbl="vennNode1" presStyleIdx="0" presStyleCnt="7"/>
      <dgm:spPr/>
    </dgm:pt>
    <dgm:pt modelId="{C3B580D3-C854-41C8-B582-954849855DE6}" type="pres">
      <dgm:prSet presAssocID="{A162DF4C-2740-4323-A917-07D5C1FA86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7DF927A-1EAA-47FA-B5C6-BE1E99FBD68E}" type="pres">
      <dgm:prSet presAssocID="{8F091294-1D00-4210-9277-7C6D5A0943C7}" presName="circ2" presStyleLbl="vennNode1" presStyleIdx="1" presStyleCnt="7"/>
      <dgm:spPr/>
    </dgm:pt>
    <dgm:pt modelId="{EABA5727-8D96-4019-96AF-A17EFB757D01}" type="pres">
      <dgm:prSet presAssocID="{8F091294-1D00-4210-9277-7C6D5A0943C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E7165D-BA44-476C-808A-417E6F3250C7}" type="pres">
      <dgm:prSet presAssocID="{A49CFFBA-909A-4329-8E8E-12501C042C54}" presName="circ3" presStyleLbl="vennNode1" presStyleIdx="2" presStyleCnt="7"/>
      <dgm:spPr/>
    </dgm:pt>
    <dgm:pt modelId="{8DFE0FED-9029-4F78-9B16-E0301E6EDBC7}" type="pres">
      <dgm:prSet presAssocID="{A49CFFBA-909A-4329-8E8E-12501C042C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9A6B58F-E1FF-42EF-90F0-55D7ECC8B75F}" type="pres">
      <dgm:prSet presAssocID="{CD6F1851-73FD-4ECD-97D6-53FAA88515A7}" presName="circ4" presStyleLbl="vennNode1" presStyleIdx="3" presStyleCnt="7"/>
      <dgm:spPr/>
    </dgm:pt>
    <dgm:pt modelId="{D6A300A4-8C28-4529-8459-FD3249905BDF}" type="pres">
      <dgm:prSet presAssocID="{CD6F1851-73FD-4ECD-97D6-53FAA88515A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33CE73-DDE9-4B60-AA2E-E0FBAF29D291}" type="pres">
      <dgm:prSet presAssocID="{75FAC7E8-0102-41B1-9315-4C2AA231ABD8}" presName="circ5" presStyleLbl="vennNode1" presStyleIdx="4" presStyleCnt="7"/>
      <dgm:spPr/>
    </dgm:pt>
    <dgm:pt modelId="{BBD71434-8FDA-46F0-9138-2B3973310DE5}" type="pres">
      <dgm:prSet presAssocID="{75FAC7E8-0102-41B1-9315-4C2AA231ABD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977224-FE19-4445-9BBC-3CBE470A9B1E}" type="pres">
      <dgm:prSet presAssocID="{44214E32-6592-43DD-B774-9A4486D7811E}" presName="circ6" presStyleLbl="vennNode1" presStyleIdx="5" presStyleCnt="7"/>
      <dgm:spPr/>
      <dgm:extLst>
        <a:ext uri="{E40237B7-FDA0-4F09-8148-C483321AD2D9}">
          <dgm14:cNvPr xmlns:dgm14="http://schemas.microsoft.com/office/drawing/2010/diagram" id="0" name="" descr="Kaavio, jossa erilaisia ilmastokestävyyden kannalta keskeisä yhdyskuntarakenteen elementtejä. Kuvattu toisiaan osittain peittävinä palloina."/>
        </a:ext>
      </dgm:extLst>
    </dgm:pt>
    <dgm:pt modelId="{0A5CD8F9-F724-498B-9AF5-499E1A0FDB34}" type="pres">
      <dgm:prSet presAssocID="{44214E32-6592-43DD-B774-9A4486D7811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91BC661-B592-4ED0-B031-666F061E174A}" type="pres">
      <dgm:prSet presAssocID="{85DB3DC6-FD91-4D10-B503-23D212E95F17}" presName="circ7" presStyleLbl="vennNode1" presStyleIdx="6" presStyleCnt="7"/>
      <dgm:spPr/>
    </dgm:pt>
    <dgm:pt modelId="{A6BF4384-ED8C-4696-98A8-9F5ECD23A43B}" type="pres">
      <dgm:prSet presAssocID="{85DB3DC6-FD91-4D10-B503-23D212E95F1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2384B01-A3DD-4F62-B274-A2C2FEBA9C82}" type="presOf" srcId="{44214E32-6592-43DD-B774-9A4486D7811E}" destId="{0A5CD8F9-F724-498B-9AF5-499E1A0FDB34}" srcOrd="0" destOrd="0" presId="urn:microsoft.com/office/officeart/2005/8/layout/venn1"/>
    <dgm:cxn modelId="{3A7DCB2C-600F-4A3B-BAA7-4BDF37E72E0F}" srcId="{FF914EAB-AE8B-4CE2-A588-B3D6E0DCC229}" destId="{A162DF4C-2740-4323-A917-07D5C1FA86D9}" srcOrd="0" destOrd="0" parTransId="{A51810BB-2109-4B3C-830F-AB8108FA1C02}" sibTransId="{06344DEE-5413-419F-A4C6-0E751BD8474F}"/>
    <dgm:cxn modelId="{AC502D30-6776-41EC-9B61-6453A4E8B52D}" srcId="{FF914EAB-AE8B-4CE2-A588-B3D6E0DCC229}" destId="{44214E32-6592-43DD-B774-9A4486D7811E}" srcOrd="5" destOrd="0" parTransId="{A339DB9A-7517-4C68-951F-90B3D73EA6D4}" sibTransId="{7869A6B6-9F0C-427D-8D1A-00A8C0B1642B}"/>
    <dgm:cxn modelId="{EA39603F-442D-47D5-B368-EAE885EE33A9}" type="presOf" srcId="{FF914EAB-AE8B-4CE2-A588-B3D6E0DCC229}" destId="{BC21E0B5-715F-46E7-8C42-295C58C4FE88}" srcOrd="0" destOrd="0" presId="urn:microsoft.com/office/officeart/2005/8/layout/venn1"/>
    <dgm:cxn modelId="{E1967D48-5A72-4599-A995-49F5667EAD8B}" srcId="{FF914EAB-AE8B-4CE2-A588-B3D6E0DCC229}" destId="{85DB3DC6-FD91-4D10-B503-23D212E95F17}" srcOrd="6" destOrd="0" parTransId="{4C7D169D-48EB-4D08-BEC6-00DC873F803C}" sibTransId="{9E48FDD2-18F1-457F-BE8A-579E19B3BBC5}"/>
    <dgm:cxn modelId="{437C9757-C28A-440C-A455-618C50549B0B}" srcId="{FF914EAB-AE8B-4CE2-A588-B3D6E0DCC229}" destId="{55EC4872-D1C5-43AC-8BD2-A30F4E0897BD}" srcOrd="7" destOrd="0" parTransId="{47DF41F2-F07A-44B0-9992-3766E2FF15C5}" sibTransId="{6B359E59-79EA-4D03-9859-427A237C5C94}"/>
    <dgm:cxn modelId="{DE47347E-77A1-4486-9EF1-FBCC21C59EA6}" srcId="{FF914EAB-AE8B-4CE2-A588-B3D6E0DCC229}" destId="{8F091294-1D00-4210-9277-7C6D5A0943C7}" srcOrd="1" destOrd="0" parTransId="{1A92D11C-6E01-4508-A345-B24FFC282490}" sibTransId="{CB2550A8-23D3-43DD-95E5-928EA477F88E}"/>
    <dgm:cxn modelId="{6175E7A6-56D4-4492-8D65-20B83FF16C41}" type="presOf" srcId="{A49CFFBA-909A-4329-8E8E-12501C042C54}" destId="{8DFE0FED-9029-4F78-9B16-E0301E6EDBC7}" srcOrd="0" destOrd="0" presId="urn:microsoft.com/office/officeart/2005/8/layout/venn1"/>
    <dgm:cxn modelId="{DBBC4EAB-5861-4D49-8DB2-708CE1BF418E}" type="presOf" srcId="{85DB3DC6-FD91-4D10-B503-23D212E95F17}" destId="{A6BF4384-ED8C-4696-98A8-9F5ECD23A43B}" srcOrd="0" destOrd="0" presId="urn:microsoft.com/office/officeart/2005/8/layout/venn1"/>
    <dgm:cxn modelId="{123A13B2-D74C-4DF9-9C7F-DCD5E8246731}" srcId="{FF914EAB-AE8B-4CE2-A588-B3D6E0DCC229}" destId="{A49CFFBA-909A-4329-8E8E-12501C042C54}" srcOrd="2" destOrd="0" parTransId="{C7F134C2-17A7-41A9-8DD6-DA9130F36844}" sibTransId="{07B82306-E3A9-4436-93D0-5E687C041338}"/>
    <dgm:cxn modelId="{C0A1FACB-0FF7-48FA-975C-86A465D5B53F}" type="presOf" srcId="{CD6F1851-73FD-4ECD-97D6-53FAA88515A7}" destId="{D6A300A4-8C28-4529-8459-FD3249905BDF}" srcOrd="0" destOrd="0" presId="urn:microsoft.com/office/officeart/2005/8/layout/venn1"/>
    <dgm:cxn modelId="{D32F4AE4-E768-449E-A101-6BBD9AD2B343}" type="presOf" srcId="{A162DF4C-2740-4323-A917-07D5C1FA86D9}" destId="{C3B580D3-C854-41C8-B582-954849855DE6}" srcOrd="0" destOrd="0" presId="urn:microsoft.com/office/officeart/2005/8/layout/venn1"/>
    <dgm:cxn modelId="{838D6FF0-C41B-4A76-A867-9BF76B9C1CDF}" srcId="{FF914EAB-AE8B-4CE2-A588-B3D6E0DCC229}" destId="{CD6F1851-73FD-4ECD-97D6-53FAA88515A7}" srcOrd="3" destOrd="0" parTransId="{960CAEE9-B148-4801-96EE-F3ADC5B8B7BF}" sibTransId="{A1DD071F-D170-4186-BF89-0F64058CF422}"/>
    <dgm:cxn modelId="{918147F8-E989-4F94-AB73-CC7365A4375E}" srcId="{FF914EAB-AE8B-4CE2-A588-B3D6E0DCC229}" destId="{75FAC7E8-0102-41B1-9315-4C2AA231ABD8}" srcOrd="4" destOrd="0" parTransId="{343A19FA-A9C2-47C8-9BCA-45CE882E8EC0}" sibTransId="{ADA3DB8A-95F4-47E3-B2B7-7F9F815C6480}"/>
    <dgm:cxn modelId="{F761BFF8-4A19-4F97-91FB-DAE271932F77}" type="presOf" srcId="{8F091294-1D00-4210-9277-7C6D5A0943C7}" destId="{EABA5727-8D96-4019-96AF-A17EFB757D01}" srcOrd="0" destOrd="0" presId="urn:microsoft.com/office/officeart/2005/8/layout/venn1"/>
    <dgm:cxn modelId="{8B8F17FF-5041-4C95-9AFD-6521E07325C7}" type="presOf" srcId="{75FAC7E8-0102-41B1-9315-4C2AA231ABD8}" destId="{BBD71434-8FDA-46F0-9138-2B3973310DE5}" srcOrd="0" destOrd="0" presId="urn:microsoft.com/office/officeart/2005/8/layout/venn1"/>
    <dgm:cxn modelId="{E3C0D0E5-BDC5-4106-BEBE-F28627232E01}" type="presParOf" srcId="{BC21E0B5-715F-46E7-8C42-295C58C4FE88}" destId="{0CB5F724-E7A9-4627-9BCD-F7E0690FBD45}" srcOrd="0" destOrd="0" presId="urn:microsoft.com/office/officeart/2005/8/layout/venn1"/>
    <dgm:cxn modelId="{21AA86BB-5D19-45C8-A905-0B3C54E435F0}" type="presParOf" srcId="{BC21E0B5-715F-46E7-8C42-295C58C4FE88}" destId="{C3B580D3-C854-41C8-B582-954849855DE6}" srcOrd="1" destOrd="0" presId="urn:microsoft.com/office/officeart/2005/8/layout/venn1"/>
    <dgm:cxn modelId="{FF404598-8CD6-4177-BC19-50F928D15B99}" type="presParOf" srcId="{BC21E0B5-715F-46E7-8C42-295C58C4FE88}" destId="{07DF927A-1EAA-47FA-B5C6-BE1E99FBD68E}" srcOrd="2" destOrd="0" presId="urn:microsoft.com/office/officeart/2005/8/layout/venn1"/>
    <dgm:cxn modelId="{B4E2C525-0E2D-4E5D-BEB3-54CC331E13A9}" type="presParOf" srcId="{BC21E0B5-715F-46E7-8C42-295C58C4FE88}" destId="{EABA5727-8D96-4019-96AF-A17EFB757D01}" srcOrd="3" destOrd="0" presId="urn:microsoft.com/office/officeart/2005/8/layout/venn1"/>
    <dgm:cxn modelId="{78063E9A-8B3D-407F-A93C-89A38E8009A2}" type="presParOf" srcId="{BC21E0B5-715F-46E7-8C42-295C58C4FE88}" destId="{3EE7165D-BA44-476C-808A-417E6F3250C7}" srcOrd="4" destOrd="0" presId="urn:microsoft.com/office/officeart/2005/8/layout/venn1"/>
    <dgm:cxn modelId="{CC737002-A82E-442C-847A-6CE93AA35B9E}" type="presParOf" srcId="{BC21E0B5-715F-46E7-8C42-295C58C4FE88}" destId="{8DFE0FED-9029-4F78-9B16-E0301E6EDBC7}" srcOrd="5" destOrd="0" presId="urn:microsoft.com/office/officeart/2005/8/layout/venn1"/>
    <dgm:cxn modelId="{96C44E19-49C7-4A9C-BAB2-AF51B6E87B38}" type="presParOf" srcId="{BC21E0B5-715F-46E7-8C42-295C58C4FE88}" destId="{89A6B58F-E1FF-42EF-90F0-55D7ECC8B75F}" srcOrd="6" destOrd="0" presId="urn:microsoft.com/office/officeart/2005/8/layout/venn1"/>
    <dgm:cxn modelId="{62CBF16A-76E6-4FD6-AEF6-ACFA6ABC698F}" type="presParOf" srcId="{BC21E0B5-715F-46E7-8C42-295C58C4FE88}" destId="{D6A300A4-8C28-4529-8459-FD3249905BDF}" srcOrd="7" destOrd="0" presId="urn:microsoft.com/office/officeart/2005/8/layout/venn1"/>
    <dgm:cxn modelId="{ADD11404-4C72-4DFB-A3A3-E57C42957E42}" type="presParOf" srcId="{BC21E0B5-715F-46E7-8C42-295C58C4FE88}" destId="{6433CE73-DDE9-4B60-AA2E-E0FBAF29D291}" srcOrd="8" destOrd="0" presId="urn:microsoft.com/office/officeart/2005/8/layout/venn1"/>
    <dgm:cxn modelId="{927EDB2C-BF4D-47B2-9105-30DBE0C9D2CD}" type="presParOf" srcId="{BC21E0B5-715F-46E7-8C42-295C58C4FE88}" destId="{BBD71434-8FDA-46F0-9138-2B3973310DE5}" srcOrd="9" destOrd="0" presId="urn:microsoft.com/office/officeart/2005/8/layout/venn1"/>
    <dgm:cxn modelId="{EF5F237D-FDAB-44F1-9904-FAABAF4D5BCC}" type="presParOf" srcId="{BC21E0B5-715F-46E7-8C42-295C58C4FE88}" destId="{3B977224-FE19-4445-9BBC-3CBE470A9B1E}" srcOrd="10" destOrd="0" presId="urn:microsoft.com/office/officeart/2005/8/layout/venn1"/>
    <dgm:cxn modelId="{7EE26EEE-0CA1-458F-BA55-C3EE14252911}" type="presParOf" srcId="{BC21E0B5-715F-46E7-8C42-295C58C4FE88}" destId="{0A5CD8F9-F724-498B-9AF5-499E1A0FDB34}" srcOrd="11" destOrd="0" presId="urn:microsoft.com/office/officeart/2005/8/layout/venn1"/>
    <dgm:cxn modelId="{4D806206-384F-4B49-A836-30D1AE53C30C}" type="presParOf" srcId="{BC21E0B5-715F-46E7-8C42-295C58C4FE88}" destId="{391BC661-B592-4ED0-B031-666F061E174A}" srcOrd="12" destOrd="0" presId="urn:microsoft.com/office/officeart/2005/8/layout/venn1"/>
    <dgm:cxn modelId="{D895B31B-A4A6-4801-BF28-7173A00F347C}" type="presParOf" srcId="{BC21E0B5-715F-46E7-8C42-295C58C4FE88}" destId="{A6BF4384-ED8C-4696-98A8-9F5ECD23A43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5F724-E7A9-4627-9BCD-F7E0690FBD45}">
      <dsp:nvSpPr>
        <dsp:cNvPr id="0" name=""/>
        <dsp:cNvSpPr/>
      </dsp:nvSpPr>
      <dsp:spPr>
        <a:xfrm>
          <a:off x="4710476" y="1226357"/>
          <a:ext cx="1571047" cy="1571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B580D3-C854-41C8-B582-954849855DE6}">
      <dsp:nvSpPr>
        <dsp:cNvPr id="0" name=""/>
        <dsp:cNvSpPr/>
      </dsp:nvSpPr>
      <dsp:spPr>
        <a:xfrm>
          <a:off x="4595920" y="0"/>
          <a:ext cx="1800158" cy="9633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Viherrakenteen riittävyys ja jatkuvuus, virkistäytyminen ja  monimuotoinen luonto </a:t>
          </a:r>
        </a:p>
      </dsp:txBody>
      <dsp:txXfrm>
        <a:off x="4595920" y="0"/>
        <a:ext cx="1800158" cy="963360"/>
      </dsp:txXfrm>
    </dsp:sp>
    <dsp:sp modelId="{07DF927A-1EAA-47FA-B5C6-BE1E99FBD68E}">
      <dsp:nvSpPr>
        <dsp:cNvPr id="0" name=""/>
        <dsp:cNvSpPr/>
      </dsp:nvSpPr>
      <dsp:spPr>
        <a:xfrm>
          <a:off x="5171316" y="1447930"/>
          <a:ext cx="1571047" cy="1571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BA5727-8D96-4019-96AF-A17EFB757D01}">
      <dsp:nvSpPr>
        <dsp:cNvPr id="0" name=""/>
        <dsp:cNvSpPr/>
      </dsp:nvSpPr>
      <dsp:spPr>
        <a:xfrm>
          <a:off x="6936126" y="915192"/>
          <a:ext cx="1701968" cy="10596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Monipuoliset palvelut lähellä kotia</a:t>
          </a:r>
        </a:p>
      </dsp:txBody>
      <dsp:txXfrm>
        <a:off x="6936126" y="915192"/>
        <a:ext cx="1701968" cy="1059696"/>
      </dsp:txXfrm>
    </dsp:sp>
    <dsp:sp modelId="{3EE7165D-BA44-476C-808A-417E6F3250C7}">
      <dsp:nvSpPr>
        <dsp:cNvPr id="0" name=""/>
        <dsp:cNvSpPr/>
      </dsp:nvSpPr>
      <dsp:spPr>
        <a:xfrm>
          <a:off x="5284563" y="1946468"/>
          <a:ext cx="1571047" cy="1571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FE0FED-9029-4F78-9B16-E0301E6EDBC7}">
      <dsp:nvSpPr>
        <dsp:cNvPr id="0" name=""/>
        <dsp:cNvSpPr/>
      </dsp:nvSpPr>
      <dsp:spPr>
        <a:xfrm>
          <a:off x="7099777" y="2263896"/>
          <a:ext cx="1669237" cy="11319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Kestävä liikkuminen ja liikkumisympäristö</a:t>
          </a:r>
        </a:p>
      </dsp:txBody>
      <dsp:txXfrm>
        <a:off x="7099777" y="2263896"/>
        <a:ext cx="1669237" cy="1131948"/>
      </dsp:txXfrm>
    </dsp:sp>
    <dsp:sp modelId="{89A6B58F-E1FF-42EF-90F0-55D7ECC8B75F}">
      <dsp:nvSpPr>
        <dsp:cNvPr id="0" name=""/>
        <dsp:cNvSpPr/>
      </dsp:nvSpPr>
      <dsp:spPr>
        <a:xfrm>
          <a:off x="4965771" y="2346263"/>
          <a:ext cx="1571047" cy="1571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A300A4-8C28-4529-8459-FD3249905BDF}">
      <dsp:nvSpPr>
        <dsp:cNvPr id="0" name=""/>
        <dsp:cNvSpPr/>
      </dsp:nvSpPr>
      <dsp:spPr>
        <a:xfrm>
          <a:off x="6379714" y="3781188"/>
          <a:ext cx="1800158" cy="10356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Elämän </a:t>
          </a:r>
          <a:r>
            <a:rPr lang="fi-FI" sz="1400" kern="1200" dirty="0">
              <a:latin typeface="+mn-lt"/>
            </a:rPr>
            <a:t>merkityksellisyys</a:t>
          </a:r>
          <a:r>
            <a:rPr lang="fi-FI" sz="1400" kern="1200" dirty="0"/>
            <a:t>, sosiaaliset suhteet ja kaupunki kotina</a:t>
          </a:r>
        </a:p>
      </dsp:txBody>
      <dsp:txXfrm>
        <a:off x="6379714" y="3781188"/>
        <a:ext cx="1800158" cy="1035612"/>
      </dsp:txXfrm>
    </dsp:sp>
    <dsp:sp modelId="{6433CE73-DDE9-4B60-AA2E-E0FBAF29D291}">
      <dsp:nvSpPr>
        <dsp:cNvPr id="0" name=""/>
        <dsp:cNvSpPr/>
      </dsp:nvSpPr>
      <dsp:spPr>
        <a:xfrm>
          <a:off x="4455181" y="2346263"/>
          <a:ext cx="1571047" cy="1571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D71434-8FDA-46F0-9138-2B3973310DE5}">
      <dsp:nvSpPr>
        <dsp:cNvPr id="0" name=""/>
        <dsp:cNvSpPr/>
      </dsp:nvSpPr>
      <dsp:spPr>
        <a:xfrm>
          <a:off x="2812127" y="3781188"/>
          <a:ext cx="1800158" cy="10356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Terveellinen,  turvallinen ja viihtyisä elinympäristö</a:t>
          </a:r>
        </a:p>
      </dsp:txBody>
      <dsp:txXfrm>
        <a:off x="2812127" y="3781188"/>
        <a:ext cx="1800158" cy="1035612"/>
      </dsp:txXfrm>
    </dsp:sp>
    <dsp:sp modelId="{3B977224-FE19-4445-9BBC-3CBE470A9B1E}">
      <dsp:nvSpPr>
        <dsp:cNvPr id="0" name=""/>
        <dsp:cNvSpPr/>
      </dsp:nvSpPr>
      <dsp:spPr>
        <a:xfrm>
          <a:off x="4136389" y="1946468"/>
          <a:ext cx="1571047" cy="1571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5CD8F9-F724-498B-9AF5-499E1A0FDB34}">
      <dsp:nvSpPr>
        <dsp:cNvPr id="0" name=""/>
        <dsp:cNvSpPr/>
      </dsp:nvSpPr>
      <dsp:spPr>
        <a:xfrm>
          <a:off x="2222984" y="2263896"/>
          <a:ext cx="1669237" cy="11319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Kaupunkivesien hallinta ja hyödyntäminen, varautuminen sään ääri-ilmiöihin </a:t>
          </a:r>
        </a:p>
      </dsp:txBody>
      <dsp:txXfrm>
        <a:off x="2222984" y="2263896"/>
        <a:ext cx="1669237" cy="1131948"/>
      </dsp:txXfrm>
    </dsp:sp>
    <dsp:sp modelId="{391BC661-B592-4ED0-B031-666F061E174A}">
      <dsp:nvSpPr>
        <dsp:cNvPr id="0" name=""/>
        <dsp:cNvSpPr/>
      </dsp:nvSpPr>
      <dsp:spPr>
        <a:xfrm>
          <a:off x="4249635" y="1447930"/>
          <a:ext cx="1571047" cy="1571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BF4384-ED8C-4696-98A8-9F5ECD23A43B}">
      <dsp:nvSpPr>
        <dsp:cNvPr id="0" name=""/>
        <dsp:cNvSpPr/>
      </dsp:nvSpPr>
      <dsp:spPr>
        <a:xfrm>
          <a:off x="2353905" y="915192"/>
          <a:ext cx="1701968" cy="10596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Kulttuuriympäristöt ja rakennusperintö voimavarana</a:t>
          </a:r>
        </a:p>
      </dsp:txBody>
      <dsp:txXfrm>
        <a:off x="2353905" y="915192"/>
        <a:ext cx="1701968" cy="1059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06339253-5781-4A35-A963-A7E20302456B}" type="datetimeFigureOut">
              <a:rPr lang="fi-FI" smtClean="0"/>
              <a:t>1.6.2022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63032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7289C91A-57F5-4D7C-A561-BD079CAC8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028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1.6.2022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76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4" y="6381329"/>
            <a:ext cx="4032448" cy="180020"/>
          </a:xfrm>
        </p:spPr>
        <p:txBody>
          <a:bodyPr anchor="t" anchorCtr="0"/>
          <a:lstStyle>
            <a:lvl1pPr>
              <a:lnSpc>
                <a:spcPts val="1300"/>
              </a:lnSpc>
              <a:defRPr sz="1200"/>
            </a:lvl1pPr>
          </a:lstStyle>
          <a:p>
            <a:pPr lvl="0"/>
            <a:r>
              <a:rPr lang="fi-FI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3188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851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830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56791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9094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246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4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kalvo -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800000"/>
            <a:ext cx="6369600" cy="4266000"/>
          </a:xfrm>
        </p:spPr>
        <p:txBody>
          <a:bodyPr/>
          <a:lstStyle/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200123" y="1800000"/>
            <a:ext cx="4512501" cy="4266000"/>
          </a:xfrm>
        </p:spPr>
        <p:txBody>
          <a:bodyPr/>
          <a:lstStyle/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4" y="6381329"/>
            <a:ext cx="4032448" cy="180020"/>
          </a:xfrm>
        </p:spPr>
        <p:txBody>
          <a:bodyPr anchor="t" anchorCtr="0"/>
          <a:lstStyle>
            <a:lvl1pPr>
              <a:lnSpc>
                <a:spcPts val="1300"/>
              </a:lnSpc>
              <a:defRPr sz="1200"/>
            </a:lvl1pPr>
          </a:lstStyle>
          <a:p>
            <a:pPr lvl="0"/>
            <a:r>
              <a:rPr lang="fi-FI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116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/>
              <a:t>Muokkaa tekstin perustyylejä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 alatunnisteeseen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4" y="6117299"/>
            <a:ext cx="5568617" cy="300035"/>
          </a:xfrm>
        </p:spPr>
        <p:txBody>
          <a:bodyPr anchor="t" anchorCtr="0"/>
          <a:lstStyle>
            <a:lvl1pPr>
              <a:lnSpc>
                <a:spcPts val="1300"/>
              </a:lnSpc>
              <a:defRPr sz="1600"/>
            </a:lvl1pPr>
          </a:lstStyle>
          <a:p>
            <a:pPr lvl="0"/>
            <a:r>
              <a:rPr lang="fi-FI" noProof="1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057721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 -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536000"/>
            <a:ext cx="6369600" cy="4461203"/>
          </a:xfrm>
        </p:spPr>
        <p:txBody>
          <a:bodyPr/>
          <a:lstStyle/>
          <a:p>
            <a:pPr lvl="0"/>
            <a:r>
              <a:rPr lang="fi-FI" noProof="1"/>
              <a:t>Muokkaa tekstin perustyylejä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 alatunnisteeseen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200124" y="1536000"/>
            <a:ext cx="4512501" cy="4461203"/>
          </a:xfrm>
        </p:spPr>
        <p:txBody>
          <a:bodyPr/>
          <a:lstStyle/>
          <a:p>
            <a:pPr lvl="0"/>
            <a:r>
              <a:rPr lang="fi-FI" noProof="1"/>
              <a:t>Muokkaa tekstin perustyylejä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3" y="6117299"/>
            <a:ext cx="6369599" cy="300035"/>
          </a:xfrm>
        </p:spPr>
        <p:txBody>
          <a:bodyPr anchor="t" anchorCtr="0"/>
          <a:lstStyle>
            <a:lvl1pPr>
              <a:lnSpc>
                <a:spcPts val="1300"/>
              </a:lnSpc>
              <a:defRPr sz="1600"/>
            </a:lvl1pPr>
          </a:lstStyle>
          <a:p>
            <a:pPr lvl="0"/>
            <a:r>
              <a:rPr lang="fi-FI" noProof="1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451087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-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536000"/>
            <a:ext cx="4320000" cy="4389203"/>
          </a:xfrm>
        </p:spPr>
        <p:txBody>
          <a:bodyPr/>
          <a:lstStyle/>
          <a:p>
            <a:pPr lvl="0"/>
            <a:r>
              <a:rPr lang="fi-FI" noProof="1"/>
              <a:t>Muokkaa tekstin perustyylejä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 alatunnisteeseen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72000" y="1536000"/>
            <a:ext cx="6240000" cy="4044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71931" y="5661250"/>
            <a:ext cx="5424603" cy="263953"/>
          </a:xfrm>
        </p:spPr>
        <p:txBody>
          <a:bodyPr anchor="t" anchorCtr="0"/>
          <a:lstStyle>
            <a:lvl1pPr>
              <a:lnSpc>
                <a:spcPts val="1300"/>
              </a:lnSpc>
              <a:defRPr sz="1600"/>
            </a:lvl1pPr>
          </a:lstStyle>
          <a:p>
            <a:pPr lvl="0"/>
            <a:r>
              <a:rPr lang="fi-FI" noProof="1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748091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- pääll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536001"/>
            <a:ext cx="10992000" cy="1377329"/>
          </a:xfrm>
        </p:spPr>
        <p:txBody>
          <a:bodyPr/>
          <a:lstStyle/>
          <a:p>
            <a:pPr lvl="0"/>
            <a:r>
              <a:rPr lang="fi-FI" noProof="1"/>
              <a:t>Muokkaa tekstin perustyylejä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 alatunnisteeseen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9404" y="3021330"/>
            <a:ext cx="10992597" cy="3044671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6" y="6129305"/>
            <a:ext cx="8978007" cy="250825"/>
          </a:xfrm>
        </p:spPr>
        <p:txBody>
          <a:bodyPr anchor="t" anchorCtr="0"/>
          <a:lstStyle>
            <a:lvl1pPr>
              <a:lnSpc>
                <a:spcPts val="1600"/>
              </a:lnSpc>
              <a:defRPr sz="1600"/>
            </a:lvl1pPr>
          </a:lstStyle>
          <a:p>
            <a:pPr lvl="0"/>
            <a:r>
              <a:rPr lang="fi-FI" noProof="1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61939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 alatunnisteeseen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0000" y="360000"/>
            <a:ext cx="11232000" cy="5634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9382" y="6048005"/>
            <a:ext cx="8978007" cy="250825"/>
          </a:xfrm>
        </p:spPr>
        <p:txBody>
          <a:bodyPr anchor="t" anchorCtr="0"/>
          <a:lstStyle>
            <a:lvl1pPr>
              <a:lnSpc>
                <a:spcPts val="1600"/>
              </a:lnSpc>
              <a:defRPr sz="1600"/>
            </a:lvl1pPr>
          </a:lstStyle>
          <a:p>
            <a:pPr lvl="0"/>
            <a:r>
              <a:rPr lang="fi-FI" noProof="1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204169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24" y="2988013"/>
            <a:ext cx="6096000" cy="1305084"/>
          </a:xfrm>
        </p:spPr>
        <p:txBody>
          <a:bodyPr anchor="b" anchorCtr="0"/>
          <a:lstStyle>
            <a:lvl1pPr>
              <a:lnSpc>
                <a:spcPts val="36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0" y="4851248"/>
            <a:ext cx="6168000" cy="810000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rgbClr val="FFFFFF"/>
                </a:solidFill>
              </a:defRPr>
            </a:lvl1pPr>
            <a:lvl2pPr>
              <a:lnSpc>
                <a:spcPts val="2000"/>
              </a:lnSpc>
              <a:defRPr sz="1800">
                <a:solidFill>
                  <a:srgbClr val="FFFFFF"/>
                </a:solidFill>
              </a:defRPr>
            </a:lvl2pPr>
            <a:lvl3pPr>
              <a:lnSpc>
                <a:spcPts val="2000"/>
              </a:lnSpc>
              <a:defRPr sz="1800">
                <a:solidFill>
                  <a:srgbClr val="FFFFFF"/>
                </a:solidFill>
              </a:defRPr>
            </a:lvl3pPr>
            <a:lvl4pPr>
              <a:lnSpc>
                <a:spcPts val="2000"/>
              </a:lnSpc>
              <a:defRPr sz="1800">
                <a:solidFill>
                  <a:srgbClr val="FFFFFF"/>
                </a:solidFill>
              </a:defRPr>
            </a:lvl4pPr>
            <a:lvl5pPr>
              <a:lnSpc>
                <a:spcPts val="2000"/>
              </a:lnSpc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16000" y="4546800"/>
            <a:ext cx="6144683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17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kalv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24" y="3320988"/>
            <a:ext cx="5711957" cy="1152128"/>
          </a:xfrm>
        </p:spPr>
        <p:txBody>
          <a:bodyPr anchor="b" anchorCtr="0"/>
          <a:lstStyle>
            <a:lvl1pPr>
              <a:lnSpc>
                <a:spcPts val="36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0" y="4689141"/>
            <a:ext cx="6168000" cy="1692188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rgbClr val="FFFFFF"/>
                </a:solidFill>
              </a:defRPr>
            </a:lvl1pPr>
            <a:lvl2pPr>
              <a:lnSpc>
                <a:spcPts val="2000"/>
              </a:lnSpc>
              <a:defRPr sz="1800">
                <a:solidFill>
                  <a:srgbClr val="FFFFFF"/>
                </a:solidFill>
              </a:defRPr>
            </a:lvl2pPr>
            <a:lvl3pPr>
              <a:lnSpc>
                <a:spcPts val="2000"/>
              </a:lnSpc>
              <a:defRPr sz="1800">
                <a:solidFill>
                  <a:srgbClr val="FFFFFF"/>
                </a:solidFill>
              </a:defRPr>
            </a:lvl3pPr>
            <a:lvl4pPr>
              <a:lnSpc>
                <a:spcPts val="2000"/>
              </a:lnSpc>
              <a:defRPr sz="1800">
                <a:solidFill>
                  <a:srgbClr val="FFFFFF"/>
                </a:solidFill>
              </a:defRPr>
            </a:lvl4pPr>
            <a:lvl5pPr>
              <a:lnSpc>
                <a:spcPts val="2000"/>
              </a:lnSpc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16000" y="4546800"/>
            <a:ext cx="6144683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436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24" y="2988013"/>
            <a:ext cx="6096000" cy="1305084"/>
          </a:xfrm>
        </p:spPr>
        <p:txBody>
          <a:bodyPr anchor="b" anchorCtr="0"/>
          <a:lstStyle>
            <a:lvl1pPr>
              <a:lnSpc>
                <a:spcPts val="36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0" y="4851248"/>
            <a:ext cx="6168000" cy="810000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rgbClr val="FFFFFF"/>
                </a:solidFill>
              </a:defRPr>
            </a:lvl1pPr>
            <a:lvl2pPr>
              <a:lnSpc>
                <a:spcPts val="2000"/>
              </a:lnSpc>
              <a:defRPr sz="1800">
                <a:solidFill>
                  <a:srgbClr val="FFFFFF"/>
                </a:solidFill>
              </a:defRPr>
            </a:lvl2pPr>
            <a:lvl3pPr>
              <a:lnSpc>
                <a:spcPts val="2000"/>
              </a:lnSpc>
              <a:defRPr sz="1800">
                <a:solidFill>
                  <a:srgbClr val="FFFFFF"/>
                </a:solidFill>
              </a:defRPr>
            </a:lvl3pPr>
            <a:lvl4pPr>
              <a:lnSpc>
                <a:spcPts val="2000"/>
              </a:lnSpc>
              <a:defRPr sz="1800">
                <a:solidFill>
                  <a:srgbClr val="FFFFFF"/>
                </a:solidFill>
              </a:defRPr>
            </a:lvl4pPr>
            <a:lvl5pPr>
              <a:lnSpc>
                <a:spcPts val="2000"/>
              </a:lnSpc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16000" y="4546800"/>
            <a:ext cx="6144683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31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kalv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24" y="3320988"/>
            <a:ext cx="5711957" cy="1152128"/>
          </a:xfrm>
        </p:spPr>
        <p:txBody>
          <a:bodyPr anchor="b" anchorCtr="0"/>
          <a:lstStyle>
            <a:lvl1pPr>
              <a:lnSpc>
                <a:spcPts val="36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0" y="4689141"/>
            <a:ext cx="6168000" cy="1692188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rgbClr val="FFFFFF"/>
                </a:solidFill>
              </a:defRPr>
            </a:lvl1pPr>
            <a:lvl2pPr>
              <a:lnSpc>
                <a:spcPts val="2000"/>
              </a:lnSpc>
              <a:defRPr sz="1800">
                <a:solidFill>
                  <a:srgbClr val="FFFFFF"/>
                </a:solidFill>
              </a:defRPr>
            </a:lvl2pPr>
            <a:lvl3pPr>
              <a:lnSpc>
                <a:spcPts val="2000"/>
              </a:lnSpc>
              <a:defRPr sz="1800">
                <a:solidFill>
                  <a:srgbClr val="FFFFFF"/>
                </a:solidFill>
              </a:defRPr>
            </a:lvl3pPr>
            <a:lvl4pPr>
              <a:lnSpc>
                <a:spcPts val="2000"/>
              </a:lnSpc>
              <a:defRPr sz="1800">
                <a:solidFill>
                  <a:srgbClr val="FFFFFF"/>
                </a:solidFill>
              </a:defRPr>
            </a:lvl4pPr>
            <a:lvl5pPr>
              <a:lnSpc>
                <a:spcPts val="2000"/>
              </a:lnSpc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16000" y="4546800"/>
            <a:ext cx="6144683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075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/>
              <a:t>Muokkaa tekstin perustyylejä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 alatunnisteeseen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4" y="6117299"/>
            <a:ext cx="5568617" cy="300035"/>
          </a:xfrm>
        </p:spPr>
        <p:txBody>
          <a:bodyPr anchor="t" anchorCtr="0"/>
          <a:lstStyle>
            <a:lvl1pPr>
              <a:lnSpc>
                <a:spcPts val="1300"/>
              </a:lnSpc>
              <a:defRPr sz="1600"/>
            </a:lvl1pPr>
          </a:lstStyle>
          <a:p>
            <a:pPr lvl="0"/>
            <a:r>
              <a:rPr lang="fi-FI" noProof="1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869588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0102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2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82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86166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17148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42976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04515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946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1.6.2022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23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561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4979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41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4" y="6381329"/>
            <a:ext cx="4032448" cy="180020"/>
          </a:xfrm>
        </p:spPr>
        <p:txBody>
          <a:bodyPr anchor="t" anchorCtr="0"/>
          <a:lstStyle>
            <a:lvl1pPr>
              <a:lnSpc>
                <a:spcPts val="1300"/>
              </a:lnSpc>
              <a:defRPr sz="1200"/>
            </a:lvl1pPr>
          </a:lstStyle>
          <a:p>
            <a:pPr lvl="0"/>
            <a:r>
              <a:rPr lang="fi-FI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3784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 -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800000"/>
            <a:ext cx="6369600" cy="4266000"/>
          </a:xfrm>
        </p:spPr>
        <p:txBody>
          <a:bodyPr/>
          <a:lstStyle/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200123" y="1800000"/>
            <a:ext cx="4512501" cy="4266000"/>
          </a:xfrm>
        </p:spPr>
        <p:txBody>
          <a:bodyPr/>
          <a:lstStyle/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4" y="6381329"/>
            <a:ext cx="4032448" cy="180020"/>
          </a:xfrm>
        </p:spPr>
        <p:txBody>
          <a:bodyPr anchor="t" anchorCtr="0"/>
          <a:lstStyle>
            <a:lvl1pPr>
              <a:lnSpc>
                <a:spcPts val="1300"/>
              </a:lnSpc>
              <a:defRPr sz="1200"/>
            </a:lvl1pPr>
          </a:lstStyle>
          <a:p>
            <a:pPr lvl="0"/>
            <a:r>
              <a:rPr lang="fi-FI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8991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-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800000"/>
            <a:ext cx="4320000" cy="4194000"/>
          </a:xfrm>
        </p:spPr>
        <p:txBody>
          <a:bodyPr/>
          <a:lstStyle/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72000" y="1476000"/>
            <a:ext cx="6240000" cy="41040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71931" y="5661249"/>
            <a:ext cx="4032448" cy="180020"/>
          </a:xfrm>
        </p:spPr>
        <p:txBody>
          <a:bodyPr anchor="t" anchorCtr="0"/>
          <a:lstStyle>
            <a:lvl1pPr>
              <a:lnSpc>
                <a:spcPts val="1300"/>
              </a:lnSpc>
              <a:defRPr sz="1200"/>
            </a:lvl1pPr>
          </a:lstStyle>
          <a:p>
            <a:pPr lvl="0"/>
            <a:r>
              <a:rPr lang="fi-FI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5619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- pääll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800000"/>
            <a:ext cx="10992000" cy="1296000"/>
          </a:xfrm>
        </p:spPr>
        <p:txBody>
          <a:bodyPr/>
          <a:lstStyle/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9403" y="3150000"/>
            <a:ext cx="10992597" cy="2916000"/>
          </a:xfrm>
        </p:spPr>
        <p:txBody>
          <a:bodyPr/>
          <a:lstStyle/>
          <a:p>
            <a:endParaRPr lang="fi-FI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6" y="6129302"/>
            <a:ext cx="8978007" cy="250825"/>
          </a:xfrm>
        </p:spPr>
        <p:txBody>
          <a:bodyPr anchor="t" anchorCtr="0"/>
          <a:lstStyle>
            <a:lvl1pPr>
              <a:lnSpc>
                <a:spcPts val="1600"/>
              </a:lnSpc>
              <a:defRPr sz="1400"/>
            </a:lvl1pPr>
          </a:lstStyle>
          <a:p>
            <a:pPr lvl="0"/>
            <a:r>
              <a:rPr lang="fi-FI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992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77-55D4-48B4-94EF-6AE9BCCA2CBE}" type="datetime1">
              <a:rPr lang="fi-FI" smtClean="0"/>
              <a:t>1.6.2022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0000" y="360000"/>
            <a:ext cx="11232000" cy="56340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9377" y="6048002"/>
            <a:ext cx="8978007" cy="250825"/>
          </a:xfrm>
        </p:spPr>
        <p:txBody>
          <a:bodyPr anchor="t" anchorCtr="0"/>
          <a:lstStyle>
            <a:lvl1pPr>
              <a:lnSpc>
                <a:spcPts val="1600"/>
              </a:lnSpc>
              <a:defRPr sz="1400"/>
            </a:lvl1pPr>
          </a:lstStyle>
          <a:p>
            <a:pPr lvl="0"/>
            <a:r>
              <a:rPr lang="fi-FI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7017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Matti Laitio, ympäristöministeriö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14" y="6117302"/>
            <a:ext cx="5568617" cy="300035"/>
          </a:xfrm>
        </p:spPr>
        <p:txBody>
          <a:bodyPr anchor="t" anchorCtr="0"/>
          <a:lstStyle>
            <a:lvl1pPr>
              <a:lnSpc>
                <a:spcPts val="975"/>
              </a:lnSpc>
              <a:defRPr sz="1200"/>
            </a:lvl1pPr>
          </a:lstStyle>
          <a:p>
            <a:pPr lvl="0"/>
            <a:r>
              <a:rPr lang="fi-FI" noProof="1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9276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1.6.2022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 -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536002"/>
            <a:ext cx="6369600" cy="4461203"/>
          </a:xfrm>
        </p:spPr>
        <p:txBody>
          <a:bodyPr/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Matti Laitio, ympäristöministeriö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200124" y="1536002"/>
            <a:ext cx="4512501" cy="4461203"/>
          </a:xfrm>
        </p:spPr>
        <p:txBody>
          <a:bodyPr/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27" y="6117302"/>
            <a:ext cx="6369599" cy="300035"/>
          </a:xfrm>
        </p:spPr>
        <p:txBody>
          <a:bodyPr anchor="t" anchorCtr="0"/>
          <a:lstStyle>
            <a:lvl1pPr>
              <a:lnSpc>
                <a:spcPts val="975"/>
              </a:lnSpc>
              <a:defRPr sz="1200"/>
            </a:lvl1pPr>
          </a:lstStyle>
          <a:p>
            <a:pPr lvl="0"/>
            <a:r>
              <a:rPr lang="fi-FI" noProof="1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737915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-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536002"/>
            <a:ext cx="4320000" cy="4389203"/>
          </a:xfrm>
        </p:spPr>
        <p:txBody>
          <a:bodyPr/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Matti Laitio, ympäristöministeriö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72000" y="1536000"/>
            <a:ext cx="6240000" cy="4044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71931" y="5661269"/>
            <a:ext cx="5424603" cy="263953"/>
          </a:xfrm>
        </p:spPr>
        <p:txBody>
          <a:bodyPr anchor="t" anchorCtr="0"/>
          <a:lstStyle>
            <a:lvl1pPr>
              <a:lnSpc>
                <a:spcPts val="975"/>
              </a:lnSpc>
              <a:defRPr sz="1200"/>
            </a:lvl1pPr>
          </a:lstStyle>
          <a:p>
            <a:pPr lvl="0"/>
            <a:r>
              <a:rPr lang="fi-FI" noProof="1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713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- pääll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536019"/>
            <a:ext cx="10992000" cy="1377329"/>
          </a:xfrm>
        </p:spPr>
        <p:txBody>
          <a:bodyPr/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Matti Laitio, ympäristöministeriö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9404" y="3021348"/>
            <a:ext cx="10992597" cy="3044671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6" y="6129323"/>
            <a:ext cx="8978007" cy="250825"/>
          </a:xfrm>
        </p:spPr>
        <p:txBody>
          <a:bodyPr anchor="t" anchorCtr="0"/>
          <a:lstStyle>
            <a:lvl1pPr>
              <a:lnSpc>
                <a:spcPts val="1200"/>
              </a:lnSpc>
              <a:defRPr sz="1200"/>
            </a:lvl1pPr>
          </a:lstStyle>
          <a:p>
            <a:pPr lvl="0"/>
            <a:r>
              <a:rPr lang="fi-FI" noProof="1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28640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Matti Laitio, ympäristöministeriö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0000" y="360000"/>
            <a:ext cx="11232000" cy="5634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9394" y="6048023"/>
            <a:ext cx="8978007" cy="250825"/>
          </a:xfrm>
        </p:spPr>
        <p:txBody>
          <a:bodyPr anchor="t" anchorCtr="0"/>
          <a:lstStyle>
            <a:lvl1pPr>
              <a:lnSpc>
                <a:spcPts val="1200"/>
              </a:lnSpc>
              <a:defRPr sz="1200"/>
            </a:lvl1pPr>
          </a:lstStyle>
          <a:p>
            <a:pPr lvl="0"/>
            <a:r>
              <a:rPr lang="fi-FI" noProof="1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521294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518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816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47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010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4346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410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  <p:sldLayoutId id="2147483791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" y="5779202"/>
            <a:ext cx="12192025" cy="1081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29" y="528000"/>
            <a:ext cx="10993633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403" y="1536000"/>
            <a:ext cx="10992000" cy="4509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616800"/>
            <a:ext cx="3407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50"/>
              </a:lnSpc>
              <a:defRPr sz="800">
                <a:solidFill>
                  <a:schemeClr val="bg1"/>
                </a:solidFill>
              </a:defRPr>
            </a:lvl1pPr>
          </a:lstStyle>
          <a:p>
            <a:endParaRPr lang="fi-FI" noProof="1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4000" y="6616800"/>
            <a:ext cx="307216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5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noProof="1">
                <a:solidFill>
                  <a:prstClr val="white"/>
                </a:solidFill>
              </a:rPr>
              <a:t>Matti Laitio, ympäristöministeriö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29" y="6616800"/>
            <a:ext cx="297603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50"/>
              </a:lnSpc>
              <a:defRPr sz="1000" b="1">
                <a:solidFill>
                  <a:schemeClr val="bg1"/>
                </a:solidFill>
              </a:defRPr>
            </a:lvl1pPr>
          </a:lstStyle>
          <a:p>
            <a:fld id="{B63888E4-B065-43EF-8E16-5918655F770D}" type="slidenum">
              <a:rPr lang="fi-FI" noProof="1" smtClean="0">
                <a:solidFill>
                  <a:prstClr val="white"/>
                </a:solidFill>
              </a:rPr>
              <a:pPr/>
              <a:t>‹#›</a:t>
            </a:fld>
            <a:endParaRPr lang="fi-FI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hf sldNum="0" hdr="0" ftr="0" dt="0"/>
  <p:txStyles>
    <p:titleStyle>
      <a:lvl1pPr algn="l" defTabSz="685783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26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685783" rtl="0" eaLnBrk="1" latinLnBrk="0" hangingPunct="1">
        <a:lnSpc>
          <a:spcPts val="26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685783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685783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685783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0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  <p:sldLayoutId id="2147483740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5779200"/>
            <a:ext cx="12192025" cy="1081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5" y="528000"/>
            <a:ext cx="10993633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403" y="1536000"/>
            <a:ext cx="10992000" cy="4509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616800"/>
            <a:ext cx="3407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1067">
                <a:solidFill>
                  <a:schemeClr val="bg1"/>
                </a:solidFill>
              </a:defRPr>
            </a:lvl1pPr>
          </a:lstStyle>
          <a:p>
            <a:fld id="{10CE0D2C-5E23-47A5-9959-BC7167834D6C}" type="datetime1">
              <a:rPr lang="fi-FI" noProof="1" smtClean="0"/>
              <a:t>1.6.2022</a:t>
            </a:fld>
            <a:endParaRPr lang="fi-FI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4000" y="6616800"/>
            <a:ext cx="307216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1067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Esittäjän nimi alatunnisteeseen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6" y="6616800"/>
            <a:ext cx="297603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1333" b="1">
                <a:solidFill>
                  <a:schemeClr val="bg1"/>
                </a:solidFill>
              </a:defRPr>
            </a:lvl1pPr>
          </a:lstStyle>
          <a:p>
            <a:fld id="{B63888E4-B065-43EF-8E16-5918655F770D}" type="slidenum">
              <a:rPr lang="fi-FI" noProof="1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8558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/>
  <p:txStyles>
    <p:titleStyle>
      <a:lvl1pPr algn="l" defTabSz="914354" rtl="0" eaLnBrk="1" latinLnBrk="0" hangingPunct="1">
        <a:lnSpc>
          <a:spcPts val="4267"/>
        </a:lnSpc>
        <a:spcBef>
          <a:spcPct val="0"/>
        </a:spcBef>
        <a:buNone/>
        <a:defRPr sz="4267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ts val="3467"/>
        </a:lnSpc>
        <a:spcBef>
          <a:spcPts val="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335992" algn="l" defTabSz="914354" rtl="0" eaLnBrk="1" latinLnBrk="0" hangingPunct="1">
        <a:lnSpc>
          <a:spcPts val="3467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671983" indent="-335992" algn="l" defTabSz="914354" rtl="0" eaLnBrk="1" latinLnBrk="0" hangingPunct="1">
        <a:lnSpc>
          <a:spcPts val="2933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007975" indent="-335992" algn="l" defTabSz="914354" rtl="0" eaLnBrk="1" latinLnBrk="0" hangingPunct="1">
        <a:lnSpc>
          <a:spcPts val="2933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343966" indent="-335992" algn="l" defTabSz="914354" rtl="0" eaLnBrk="1" latinLnBrk="0" hangingPunct="1">
        <a:lnSpc>
          <a:spcPts val="2933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80" y="2888940"/>
            <a:ext cx="10993633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403" y="4149080"/>
            <a:ext cx="10992000" cy="1916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4" y="457201"/>
            <a:ext cx="4494793" cy="8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0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ts val="26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80" y="2888940"/>
            <a:ext cx="10993633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403" y="4149080"/>
            <a:ext cx="10992000" cy="1916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4" y="457201"/>
            <a:ext cx="4494793" cy="8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ts val="26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880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3" r:id="rId11"/>
    <p:sldLayoutId id="2147483754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" y="6051601"/>
            <a:ext cx="12190993" cy="8107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2" y="540000"/>
            <a:ext cx="10993633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403" y="1800000"/>
            <a:ext cx="10992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616800"/>
            <a:ext cx="3407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4F55B872-B933-461A-83EE-A48024F3F753}" type="datetime1">
              <a:rPr lang="fi-FI" noProof="1" smtClean="0"/>
              <a:t>1.6.2022</a:t>
            </a:fld>
            <a:endParaRPr lang="fi-FI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4000" y="6616800"/>
            <a:ext cx="307216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800">
                <a:solidFill>
                  <a:schemeClr val="bg1"/>
                </a:solidFill>
              </a:defRPr>
            </a:lvl1pPr>
          </a:lstStyle>
          <a:p>
            <a:endParaRPr lang="fi-FI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4" y="6616800"/>
            <a:ext cx="297603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1000" b="1">
                <a:solidFill>
                  <a:schemeClr val="bg1"/>
                </a:solidFill>
              </a:defRPr>
            </a:lvl1pPr>
          </a:lstStyle>
          <a:p>
            <a:fld id="{B63888E4-B065-43EF-8E16-5918655F770D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85458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ts val="26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igbc.fi/tyokalut/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BB3A80-760B-4942-B0C4-CCF6F7E7F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480" y="1666474"/>
            <a:ext cx="8300665" cy="3826710"/>
          </a:xfrm>
        </p:spPr>
        <p:txBody>
          <a:bodyPr/>
          <a:lstStyle/>
          <a:p>
            <a:br>
              <a:rPr lang="fi-FI" sz="3200" dirty="0"/>
            </a:br>
            <a:r>
              <a:rPr lang="fi-FI" sz="3600" dirty="0"/>
              <a:t>Ilmastonmuutos alueidenkäytössä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A847C2-E55B-4DB3-AC08-29B448E91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480" y="3197126"/>
            <a:ext cx="6935057" cy="1249419"/>
          </a:xfrm>
        </p:spPr>
        <p:txBody>
          <a:bodyPr/>
          <a:lstStyle/>
          <a:p>
            <a:r>
              <a:rPr lang="fi-FI" b="1" dirty="0"/>
              <a:t>HIILIKARTTA-hanke </a:t>
            </a:r>
            <a:r>
              <a:rPr lang="fi-FI" b="1" dirty="0" err="1"/>
              <a:t>kickoff</a:t>
            </a:r>
            <a:endParaRPr lang="fi-FI" b="1" dirty="0"/>
          </a:p>
          <a:p>
            <a:r>
              <a:rPr lang="fi-FI" dirty="0"/>
              <a:t>Sanna Andersson	</a:t>
            </a:r>
          </a:p>
          <a:p>
            <a:r>
              <a:rPr lang="fi-FI" dirty="0"/>
              <a:t>Ympäristöministeriö</a:t>
            </a:r>
          </a:p>
          <a:p>
            <a:r>
              <a:rPr lang="fi-FI" dirty="0"/>
              <a:t>19.04.2022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162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92" y="556478"/>
            <a:ext cx="10406984" cy="1197308"/>
          </a:xfrm>
        </p:spPr>
        <p:txBody>
          <a:bodyPr/>
          <a:lstStyle/>
          <a:p>
            <a:r>
              <a:rPr lang="fi-FI" dirty="0"/>
              <a:t>Ilmastohankkeita…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2" y="1312151"/>
            <a:ext cx="11011482" cy="3715698"/>
          </a:xfrm>
        </p:spPr>
        <p:txBody>
          <a:bodyPr/>
          <a:lstStyle/>
          <a:p>
            <a:r>
              <a:rPr lang="fi-FI" b="1" dirty="0"/>
              <a:t>Ilmastokestävä kaavoitus –</a:t>
            </a:r>
            <a:r>
              <a:rPr lang="fi-FI" b="1" dirty="0" err="1"/>
              <a:t>checklist</a:t>
            </a:r>
            <a:r>
              <a:rPr lang="fi-FI" b="1" dirty="0"/>
              <a:t>, KILVA, PIRELY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b="1" dirty="0"/>
              <a:t>Ilmastovaikutusten arviointi ja huomioon ottaminen ELY-keskuksen alueidenkäyttö- ja YVA-tehtävissä, ILTSU, UUDELY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>
                <a:solidFill>
                  <a:srgbClr val="FF0000"/>
                </a:solidFill>
              </a:rPr>
              <a:t>Kaavoittajan karttatyökalu, HIILIKARTTA, SYKE-LUKE, Avoin ry.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b="1" dirty="0"/>
              <a:t>Kaavoituksen ekolaskuri, KEKO, SYKE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b="1" dirty="0"/>
              <a:t>Tuuli, metsät ja suot – maankäytöllä kohti hiilineutraalia yhteiskuntaa, </a:t>
            </a:r>
            <a:r>
              <a:rPr lang="fi-FI" b="1" dirty="0" err="1"/>
              <a:t>LandUseZero</a:t>
            </a:r>
            <a:r>
              <a:rPr lang="fi-FI" b="1" dirty="0"/>
              <a:t>, MMM-LUKE</a:t>
            </a:r>
          </a:p>
        </p:txBody>
      </p:sp>
    </p:spTree>
    <p:extLst>
      <p:ext uri="{BB962C8B-B14F-4D97-AF65-F5344CB8AC3E}">
        <p14:creationId xmlns:p14="http://schemas.microsoft.com/office/powerpoint/2010/main" val="334629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Ilmastovaikutusten arvioinnin menetelmiä ja työkaluja on kehitetty Suomessa pitkään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2" y="2008894"/>
            <a:ext cx="10406984" cy="399355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Ilmastovaikutusten arvioinnin työkaluja on </a:t>
            </a:r>
            <a:r>
              <a:rPr lang="fi-FI"/>
              <a:t>kerätty avoimeen ja päivittyvään portaaliin </a:t>
            </a:r>
            <a:r>
              <a:rPr lang="fi-FI" u="sng" dirty="0">
                <a:hlinkClick r:id="rId2"/>
              </a:rPr>
              <a:t>https://figbc.fi/tyokalut/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82" y="3086454"/>
            <a:ext cx="6499957" cy="31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0559EF-B8C9-4A33-A9EE-DE96F8C4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Kiitos!</a:t>
            </a:r>
            <a:br>
              <a:rPr lang="fi-FI" dirty="0">
                <a:solidFill>
                  <a:schemeClr val="tx1"/>
                </a:solidFill>
              </a:rPr>
            </a:br>
            <a:br>
              <a:rPr lang="fi-FI" dirty="0">
                <a:solidFill>
                  <a:schemeClr val="tx1"/>
                </a:solidFill>
              </a:rPr>
            </a:br>
            <a:r>
              <a:rPr lang="fi-FI" sz="1600" b="0" dirty="0">
                <a:solidFill>
                  <a:schemeClr val="tx1"/>
                </a:solidFill>
              </a:rPr>
              <a:t>Sanna Andersson</a:t>
            </a:r>
            <a:br>
              <a:rPr lang="fi-FI" sz="1600" b="0" dirty="0">
                <a:solidFill>
                  <a:schemeClr val="tx1"/>
                </a:solidFill>
              </a:rPr>
            </a:br>
            <a:r>
              <a:rPr lang="fi-FI" sz="1600" b="0" dirty="0">
                <a:solidFill>
                  <a:schemeClr val="tx1"/>
                </a:solidFill>
              </a:rPr>
              <a:t>sanna.andersson@gov.fi</a:t>
            </a:r>
          </a:p>
        </p:txBody>
      </p:sp>
    </p:spTree>
    <p:extLst>
      <p:ext uri="{BB962C8B-B14F-4D97-AF65-F5344CB8AC3E}">
        <p14:creationId xmlns:p14="http://schemas.microsoft.com/office/powerpoint/2010/main" val="214960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92" y="550936"/>
            <a:ext cx="10406984" cy="1197308"/>
          </a:xfrm>
        </p:spPr>
        <p:txBody>
          <a:bodyPr/>
          <a:lstStyle/>
          <a:p>
            <a:r>
              <a:rPr lang="fi-FI" sz="3200" dirty="0"/>
              <a:t>KRL 5 § ja saatu lausuntopalaute (</a:t>
            </a:r>
            <a:r>
              <a:rPr lang="fi-FI" sz="32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fi-FI" sz="3200" dirty="0"/>
              <a:t>/2)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2" y="1615241"/>
            <a:ext cx="10406984" cy="4619304"/>
          </a:xfrm>
        </p:spPr>
        <p:txBody>
          <a:bodyPr/>
          <a:lstStyle/>
          <a:p>
            <a:r>
              <a:rPr lang="fi-FI" sz="1800" dirty="0"/>
              <a:t>Lausunnoissa ilmastonmuutoksen hillintää ja siihen sopeutumista koskevaa ehdotettua 5 §:ää </a:t>
            </a:r>
            <a:r>
              <a:rPr lang="fi-FI" sz="1800" b="1" dirty="0"/>
              <a:t>pidettiin lähtökohtaisesti kannatettavana.</a:t>
            </a:r>
            <a:r>
              <a:rPr lang="fi-FI" sz="1800" dirty="0"/>
              <a:t> Lausunnoissa esitettiin kuitenkin alla olevia tarpeita ja näkökohtia jatkovalmistelulle</a:t>
            </a:r>
          </a:p>
          <a:p>
            <a:r>
              <a:rPr lang="fi-FI" sz="1800" dirty="0"/>
              <a:t>Elinkeino-, liikenne- ja ympäristökeskusten lausunnoissa toivottiin, että 5 </a:t>
            </a:r>
            <a:r>
              <a:rPr lang="fi-FI" sz="1800" b="1" dirty="0"/>
              <a:t>§ koskisi koko alueidenkäytön suunnittelujärjestelmää ja myös rakentamista. </a:t>
            </a:r>
          </a:p>
          <a:p>
            <a:r>
              <a:rPr lang="fi-FI" sz="1800" dirty="0"/>
              <a:t>Hallinto-oikeuksien lausunnoissa huomautettiin, että 5 §: n </a:t>
            </a:r>
            <a:r>
              <a:rPr lang="fi-FI" sz="1800" b="1" dirty="0"/>
              <a:t>suhde kaavojen laatuvaatimuksiin ja kaavojen vaikutusten arviointiin jää epämääräiseksi.</a:t>
            </a:r>
            <a:r>
              <a:rPr lang="fi-FI" sz="1800" dirty="0"/>
              <a:t> Selvennystä toivottiin etenkin siihen, voiko kaavan hyväksymispäätös tai lupapäätös tulla kumotuksi sillä perusteella, että päätös on 5 §:n vastainen. </a:t>
            </a:r>
          </a:p>
          <a:p>
            <a:r>
              <a:rPr lang="fi-FI" sz="1800" dirty="0"/>
              <a:t>Joidenkin kuntien lausunnoissa kuitenkin painotettiin, että myös ilmastonmuutoksen hillintää ja siihen sopeutumista koskevia kaavoituksen </a:t>
            </a:r>
            <a:r>
              <a:rPr lang="fi-FI" sz="1800" b="1" dirty="0"/>
              <a:t>oikeusohjeita tulee pystyä punnitsemaan rinnan muiden kaavojen laadullisten vaatimusten kanssa</a:t>
            </a:r>
            <a:r>
              <a:rPr lang="fi-FI" sz="1800" dirty="0"/>
              <a:t> ja että 5 §:n tulee olla lain tavoitteen määrittelevä säännös,</a:t>
            </a:r>
          </a:p>
          <a:p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457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KRL 5 § ja saatu lausuntopalaute (</a:t>
            </a:r>
            <a:r>
              <a:rPr lang="fi-FI" sz="32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i-FI" sz="3200" dirty="0"/>
              <a:t>/2)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2" y="1736079"/>
            <a:ext cx="10406984" cy="3715698"/>
          </a:xfrm>
        </p:spPr>
        <p:txBody>
          <a:bodyPr/>
          <a:lstStyle/>
          <a:p>
            <a:r>
              <a:rPr lang="fi-FI" dirty="0"/>
              <a:t>Elinkeinoelämän järjestöt pitivät 5 §:n tavoitteita hyvinä, mutta katsoivat pykälän olevan sisällöltään hyvin yleinen, </a:t>
            </a:r>
            <a:r>
              <a:rPr lang="fi-FI" b="1" dirty="0"/>
              <a:t>tulkinnanvarainen ja päällekkäinen valtakunnallisten alueidenkäyttötavoitteiden ja kaavojen laadullisten vaatimusten kanssa. </a:t>
            </a:r>
          </a:p>
          <a:p>
            <a:r>
              <a:rPr lang="fi-FI" dirty="0"/>
              <a:t>Ekologisten yhteyksien säilyttämistä ja </a:t>
            </a:r>
            <a:r>
              <a:rPr lang="fi-FI" b="1" dirty="0"/>
              <a:t>ekologisen yhteyden määritelmää pidettiin joissain lausunnoissa ongelmallisena.</a:t>
            </a:r>
          </a:p>
          <a:p>
            <a:r>
              <a:rPr lang="fi-FI" dirty="0"/>
              <a:t>Ympäristöjärjestöt katsoivat, että pykälään </a:t>
            </a:r>
            <a:r>
              <a:rPr lang="fi-FI" b="1" dirty="0"/>
              <a:t>tulisi lisätä muun muassa hiilivarastojen turvaaminen.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1.6.2022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528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3812" y="556478"/>
            <a:ext cx="10406984" cy="1197308"/>
          </a:xfrm>
        </p:spPr>
        <p:txBody>
          <a:bodyPr/>
          <a:lstStyle/>
          <a:p>
            <a:pPr algn="ctr"/>
            <a:r>
              <a:rPr lang="fi-FI" sz="3600" dirty="0">
                <a:solidFill>
                  <a:schemeClr val="tx1"/>
                </a:solidFill>
                <a:latin typeface="+mn-lt"/>
              </a:rPr>
              <a:t>Millainen on ilmastonkestävä kaupunki?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888E4-B065-43EF-8E16-5918655F770D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Kuva 3" descr="Kuva, joka sisältää kaupunkia , luontoa, rantaa&#10;&#10;Kuvaus luotu automaattisest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52" y="3368534"/>
            <a:ext cx="6571936" cy="2496558"/>
          </a:xfrm>
          <a:prstGeom prst="rect">
            <a:avLst/>
          </a:prstGeom>
        </p:spPr>
      </p:pic>
      <p:pic>
        <p:nvPicPr>
          <p:cNvPr id="6" name="Kuva 5" descr="Kuva, meren ympäröimästä niemestä, jossa hiekkaa ja rakennuksia&#10;&#10;Kuvaus luotu automaattisest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0" y="1123808"/>
            <a:ext cx="4809246" cy="34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3812" y="556478"/>
            <a:ext cx="10406984" cy="1197308"/>
          </a:xfrm>
        </p:spPr>
        <p:txBody>
          <a:bodyPr/>
          <a:lstStyle/>
          <a:p>
            <a:pPr algn="ctr"/>
            <a:r>
              <a:rPr lang="fi-FI" sz="3600" dirty="0">
                <a:solidFill>
                  <a:schemeClr val="tx1"/>
                </a:solidFill>
                <a:latin typeface="+mn-lt"/>
              </a:rPr>
              <a:t>Millainen on ilmastonkestävä kaupunki?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349228"/>
              </p:ext>
            </p:extLst>
          </p:nvPr>
        </p:nvGraphicFramePr>
        <p:xfrm>
          <a:off x="431304" y="1294478"/>
          <a:ext cx="10992000" cy="481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888E4-B065-43EF-8E16-5918655F770D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5194292" y="5641228"/>
            <a:ext cx="1620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Taloudellinen elinvoima ja resurssitehokkuus</a:t>
            </a:r>
          </a:p>
        </p:txBody>
      </p:sp>
    </p:spTree>
    <p:extLst>
      <p:ext uri="{BB962C8B-B14F-4D97-AF65-F5344CB8AC3E}">
        <p14:creationId xmlns:p14="http://schemas.microsoft.com/office/powerpoint/2010/main" val="52493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69931" y="1597492"/>
            <a:ext cx="6869110" cy="4266000"/>
          </a:xfrm>
        </p:spPr>
        <p:txBody>
          <a:bodyPr/>
          <a:lstStyle/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888E4-B065-43EF-8E16-5918655F770D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>
          <a:xfrm>
            <a:off x="7613451" y="6348278"/>
            <a:ext cx="4032448" cy="180020"/>
          </a:xfrm>
        </p:spPr>
        <p:txBody>
          <a:bodyPr/>
          <a:lstStyle/>
          <a:p>
            <a:r>
              <a:rPr lang="fi-FI" dirty="0"/>
              <a:t>Haja-asutusalueen väestön suhteellinen muutos trendiuran mukaan vuosina 2009–2030</a:t>
            </a:r>
            <a:endParaRPr lang="sv-FI" dirty="0"/>
          </a:p>
          <a:p>
            <a:endParaRPr lang="fi-FI" dirty="0"/>
          </a:p>
        </p:txBody>
      </p:sp>
      <p:pic>
        <p:nvPicPr>
          <p:cNvPr id="7" name="Picture 2" descr="Suomen kartta, jossa on osoitettu haja-asutusalueen väestömuutos"/>
          <p:cNvPicPr>
            <a:picLocks noGrp="1" noChangeAspect="1" noChangeArrowheads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2148" r="2921" b="450"/>
          <a:stretch/>
        </p:blipFill>
        <p:spPr bwMode="auto">
          <a:xfrm>
            <a:off x="7839041" y="1129343"/>
            <a:ext cx="3632523" cy="520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969931" y="1881321"/>
            <a:ext cx="6096000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Yhdyskuntarakenteen eheys ja liikenteen päästöt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Hiilinielujen säilyttäminen - tiiviimpi rakentaminen säästää myös kasvullisia alueita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Maaperän laadusta ja perustuksista aiheutuvat ilmastovaikutukset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Energiantuotanto ja -kulutus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Elinympäristön laatu ja viherrakenteen hyödyntäminen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9931" y="775694"/>
            <a:ext cx="10406984" cy="805161"/>
          </a:xfrm>
        </p:spPr>
        <p:txBody>
          <a:bodyPr/>
          <a:lstStyle/>
          <a:p>
            <a:r>
              <a:rPr lang="fi-FI" sz="3200" dirty="0"/>
              <a:t>Ilmastonmuutoksen hillintä alueidenkäytössä</a:t>
            </a:r>
          </a:p>
        </p:txBody>
      </p:sp>
    </p:spTree>
    <p:extLst>
      <p:ext uri="{BB962C8B-B14F-4D97-AF65-F5344CB8AC3E}">
        <p14:creationId xmlns:p14="http://schemas.microsoft.com/office/powerpoint/2010/main" val="271348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7526" y="628187"/>
            <a:ext cx="7245528" cy="4266000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Valtakunnalliset alueidenkäyttötavoitteet (VAT)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1800" dirty="0"/>
              <a:t>Toimivat yhdyskunnat ja kestävä liikkuminen</a:t>
            </a:r>
          </a:p>
          <a:p>
            <a:r>
              <a:rPr lang="fi-FI" sz="1800" dirty="0"/>
              <a:t>Tehokas liikennejärjestelmä</a:t>
            </a:r>
          </a:p>
          <a:p>
            <a:r>
              <a:rPr lang="fi-FI" sz="1800" dirty="0"/>
              <a:t>Terveellinen ja turvallinen elinympäristö</a:t>
            </a:r>
          </a:p>
          <a:p>
            <a:r>
              <a:rPr lang="fi-FI" sz="1800" dirty="0"/>
              <a:t>Elinvoimainen luonto- ja kulttuuriympäristö sekä luonnonvarat</a:t>
            </a:r>
          </a:p>
          <a:p>
            <a:r>
              <a:rPr lang="fi-FI" sz="1800" dirty="0"/>
              <a:t>Uusiutumiskykyinen energiahuolto</a:t>
            </a:r>
            <a:endParaRPr lang="fi-FI" sz="1800" b="1" dirty="0"/>
          </a:p>
          <a:p>
            <a:pPr marL="0" indent="0">
              <a:buNone/>
            </a:pPr>
            <a:r>
              <a:rPr lang="fi-FI" sz="1800" dirty="0"/>
              <a:t>Alueidenkäyttö tukee siirtymistä vähähiiliseen yhteiskuntaan. </a:t>
            </a:r>
          </a:p>
          <a:p>
            <a:pPr marL="0" indent="0">
              <a:buNone/>
            </a:pPr>
            <a:r>
              <a:rPr lang="fi-FI" sz="1800" dirty="0"/>
              <a:t>Kestävän yhdyskuntarakenteen ja liikennejärjestelmän kehittämisellä voidaan merkittävästi vaikuttaa ilmastonmuutokseen, talouteen ja energiavarmuuteen. </a:t>
            </a:r>
          </a:p>
          <a:p>
            <a:pPr marL="0" indent="0">
              <a:buNone/>
            </a:pPr>
            <a:r>
              <a:rPr lang="fi-FI" sz="1800" dirty="0"/>
              <a:t>Ilmastonmuutoksen hillitseminen ja ilmastonmuutoksen aiheuttamiin ääri-ilmiöihin varautuminen edellyttävät siirtymistä kohti vähähiilistä yhteiskuntaa, missä kasvihuonekaasupäästöt on minimoitu. </a:t>
            </a:r>
          </a:p>
          <a:p>
            <a:pPr marL="0" indent="0">
              <a:buNone/>
            </a:pPr>
            <a:r>
              <a:rPr lang="fi-FI" sz="1800" dirty="0"/>
              <a:t>Alueidenkäyttötavoitteiden avulla taitetaan yhdyskuntien ja liikenteen päästöjä, turvataan luonnon monimuotoisuutta ja kulttuuriympäristön arvoja sekä parannetaan elinkeinojen uudistumismahdollisuuksia. Niillä myös sopeudutaan ilmastonmuutoksen seurauksiin ja sään ääri-ilmiöihin.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sz="2400" dirty="0"/>
          </a:p>
        </p:txBody>
      </p:sp>
      <p:pic>
        <p:nvPicPr>
          <p:cNvPr id="8" name="Sisällön paikkamerkki 7" descr="Kuva ympäristöministeriön raportin kannesta,  Ilmastotavoitteita edistävä kaavoitus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813964" y="628187"/>
            <a:ext cx="3900848" cy="51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968" y="523331"/>
            <a:ext cx="10406984" cy="789814"/>
          </a:xfrm>
        </p:spPr>
        <p:txBody>
          <a:bodyPr/>
          <a:lstStyle/>
          <a:p>
            <a:r>
              <a:rPr lang="fi-FI" dirty="0"/>
              <a:t>Viherrakenne ja luontopohjaiset ratkaisut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5968" y="1347054"/>
            <a:ext cx="6324359" cy="4986055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fi-FI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fi-FI" sz="1800" b="1" dirty="0"/>
              <a:t>Elinympäristön laatu, viihtyisyys ja ilmastonmuutos</a:t>
            </a:r>
          </a:p>
          <a:p>
            <a:pPr>
              <a:buClr>
                <a:schemeClr val="tx1"/>
              </a:buClr>
            </a:pPr>
            <a:r>
              <a:rPr lang="fi-FI" sz="1800" dirty="0"/>
              <a:t>Viherympäristön laadun merkitys määrän ohella</a:t>
            </a:r>
          </a:p>
          <a:p>
            <a:pPr>
              <a:buClr>
                <a:schemeClr val="tx1"/>
              </a:buClr>
            </a:pPr>
            <a:r>
              <a:rPr lang="fi-FI" sz="1800" dirty="0"/>
              <a:t>Viihtyisyys eheässä yhdyskuntarakenteessa</a:t>
            </a:r>
          </a:p>
          <a:p>
            <a:pPr>
              <a:buClr>
                <a:schemeClr val="tx1"/>
              </a:buClr>
            </a:pPr>
            <a:r>
              <a:rPr lang="fi-FI" sz="1800" dirty="0"/>
              <a:t>Liikkumisympäristö </a:t>
            </a:r>
          </a:p>
          <a:p>
            <a:pPr>
              <a:buClr>
                <a:schemeClr val="tx1"/>
              </a:buClr>
            </a:pPr>
            <a:r>
              <a:rPr lang="fi-FI" sz="1800" dirty="0"/>
              <a:t>Varautuminen sään ääri-ilmiöihin </a:t>
            </a:r>
          </a:p>
          <a:p>
            <a:pPr>
              <a:buClr>
                <a:schemeClr val="tx1"/>
              </a:buClr>
            </a:pPr>
            <a:r>
              <a:rPr lang="fi-FI" sz="1800" dirty="0"/>
              <a:t>Hulevesien hallinta </a:t>
            </a:r>
          </a:p>
          <a:p>
            <a:pPr>
              <a:buClr>
                <a:schemeClr val="tx1"/>
              </a:buClr>
            </a:pPr>
            <a:r>
              <a:rPr lang="fi-FI" sz="1800" dirty="0"/>
              <a:t>Hiilinielut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fi-FI" sz="18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fi-FI" sz="18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6" name="Kuva 5" descr="Kuvassa puistot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22" y="1313145"/>
            <a:ext cx="3764973" cy="50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7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4738" y="597889"/>
            <a:ext cx="10406984" cy="1197308"/>
          </a:xfrm>
        </p:spPr>
        <p:txBody>
          <a:bodyPr/>
          <a:lstStyle/>
          <a:p>
            <a:r>
              <a:rPr lang="fi-FI" dirty="0"/>
              <a:t>Ilmastonmuutokseen sopeutuminen alueidenkäytössä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4738" y="2227791"/>
            <a:ext cx="6522608" cy="4266000"/>
          </a:xfrm>
        </p:spPr>
        <p:txBody>
          <a:bodyPr/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dirty="0"/>
              <a:t>Varautuminen lisääntyviin myrskyihin, rankkasateisiin ja taajamatulviin sekä muihin ilmastonmuutoksen aiheuttamiin muutoksiin ja riskeihin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dirty="0"/>
              <a:t>Rakentamisen sijoittuminen lähtökohtaisesti tulvavaara-alueiden ulkopuolelle 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dirty="0"/>
              <a:t>Lajien siirtymisen kannalta merkittävien ekologisten yhteyksien turvaaminen 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dirty="0"/>
              <a:t>Viherympäristön hyödyntäminen kaupunkisuunnittelussa</a:t>
            </a:r>
          </a:p>
          <a:p>
            <a:endParaRPr lang="fi-FI" dirty="0"/>
          </a:p>
        </p:txBody>
      </p:sp>
      <p:pic>
        <p:nvPicPr>
          <p:cNvPr id="1026" name="Picture 2" descr="IPCC:n raportti: Ilmastonmuutos on vaikuttanut vakavalla tavalla luontoon  ja ihmisiin – vaikutukset jakautuvat epätasaisesti - Ympäristöministeri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2887" y="2148388"/>
            <a:ext cx="5419152" cy="35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6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7101" y="879751"/>
            <a:ext cx="10406984" cy="912104"/>
          </a:xfrm>
        </p:spPr>
        <p:txBody>
          <a:bodyPr/>
          <a:lstStyle/>
          <a:p>
            <a:r>
              <a:rPr lang="fi-FI" sz="3200" dirty="0"/>
              <a:t>Hillintä ja sopeutuminen (KRL 5 §, luonnos)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7101" y="1939637"/>
            <a:ext cx="10406984" cy="371569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Kaavoituksessa on edistettävä ilmastonmuutokseen hillintää:</a:t>
            </a:r>
          </a:p>
          <a:p>
            <a:pPr marL="0" indent="0">
              <a:buNone/>
            </a:pPr>
            <a:r>
              <a:rPr lang="fi-FI" dirty="0"/>
              <a:t>1) vahvistamalla yhdyskuntarakenteen eheyttä erityisesti kaupunkiseuduilla ja niiden lieve-alueilla sekä hyödyntämällä kestävästi olemassa olevaa infrastruktuuria;</a:t>
            </a:r>
          </a:p>
          <a:p>
            <a:pPr marL="0" indent="0">
              <a:buNone/>
            </a:pPr>
            <a:r>
              <a:rPr lang="fi-FI" dirty="0"/>
              <a:t>2) tukemalla resurssitehokasta yhdyskuntakehitystä sekä luomalla edellytyksiä vähähiiliselle ja kestävälle liikennejärjestelmälle;</a:t>
            </a:r>
          </a:p>
          <a:p>
            <a:pPr marL="0" indent="0">
              <a:buNone/>
            </a:pPr>
            <a:r>
              <a:rPr lang="fi-FI" dirty="0"/>
              <a:t>3) luomalla edellytyksiä uusiutuvien ja vähähiilisten energiamuotojen hyödyntämiselle.</a:t>
            </a:r>
          </a:p>
          <a:p>
            <a:pPr marL="0" indent="0">
              <a:buNone/>
            </a:pPr>
            <a:r>
              <a:rPr lang="fi-FI" dirty="0"/>
              <a:t>Kaavoituksessa ja rakentamisessa on varauduttava lisääntyviin sään ääri-ilmiöihin ja muihin ilmastonmuutoksen aiheuttamiin muutoksiin ja riskeihin sekä varmistettava ekologisten yhteyksien säilyminen. Uusi rakentaminen on sijoitettava tulvavaara-alueiden ulkopuolelle tai tulvariskien hallinta on muutoin varmistettava.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503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646" y="709800"/>
            <a:ext cx="10406984" cy="1197308"/>
          </a:xfrm>
        </p:spPr>
        <p:txBody>
          <a:bodyPr/>
          <a:lstStyle/>
          <a:p>
            <a:r>
              <a:rPr lang="fi-FI" dirty="0"/>
              <a:t>Ilmastovaikutusten arviointi mukaan kaavassa arvioitaviin vaikutuksiin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646" y="2151716"/>
            <a:ext cx="11011482" cy="3715698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Kaavojen ilmastovaikutusten arvioinnin merkitys</a:t>
            </a:r>
          </a:p>
          <a:p>
            <a:r>
              <a:rPr lang="fi-FI" sz="2400" dirty="0"/>
              <a:t>Suhde kaavan sisällölle asetettaviin lain vaatimuksiin</a:t>
            </a:r>
          </a:p>
          <a:p>
            <a:r>
              <a:rPr lang="fi-FI" sz="2400" dirty="0"/>
              <a:t>Mahdollisuudet - merkitys kaavaratkaisulle</a:t>
            </a:r>
          </a:p>
          <a:p>
            <a:r>
              <a:rPr lang="fi-FI" sz="2400" dirty="0"/>
              <a:t>Kaava-alue ja päästöt yhdyskuntien kokonaisuuden kannalta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Ilmastovaikutusten arviointia tehty jo kaavoituksessa vaikka laki ei siihen velvoita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3CA-3BBE-43DD-ADEF-D0577A787475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1.6.2022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53C16-2649-4D48-AFD3-9E32AB86C978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155513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10.xml><?xml version="1.0" encoding="utf-8"?>
<a:theme xmlns:a="http://schemas.openxmlformats.org/drawingml/2006/main" name="Esityksen nimi">
  <a:themeElements>
    <a:clrScheme name="Ympäristöministeriö">
      <a:dk1>
        <a:sysClr val="windowText" lastClr="000000"/>
      </a:dk1>
      <a:lt1>
        <a:sysClr val="window" lastClr="FFFFFF"/>
      </a:lt1>
      <a:dk2>
        <a:srgbClr val="0065BD"/>
      </a:dk2>
      <a:lt2>
        <a:srgbClr val="FFFFFF"/>
      </a:lt2>
      <a:accent1>
        <a:srgbClr val="0065BD"/>
      </a:accent1>
      <a:accent2>
        <a:srgbClr val="78BE20"/>
      </a:accent2>
      <a:accent3>
        <a:srgbClr val="00A3E0"/>
      </a:accent3>
      <a:accent4>
        <a:srgbClr val="F2A900"/>
      </a:accent4>
      <a:accent5>
        <a:srgbClr val="7474C1"/>
      </a:accent5>
      <a:accent6>
        <a:srgbClr val="BFB800"/>
      </a:accent6>
      <a:hlink>
        <a:srgbClr val="0065BD"/>
      </a:hlink>
      <a:folHlink>
        <a:srgbClr val="7474C1"/>
      </a:folHlink>
    </a:clrScheme>
    <a:fontScheme name="Ympäristöministeriö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_pohja_kuvasuhde_16_9_1057.pptx" id="{04B00D23-EC9B-48D3-9FC9-016FE27E8972}" vid="{9C7993E6-6D32-460A-B570-1421200B595A}"/>
    </a:ext>
  </a:extLst>
</a:theme>
</file>

<file path=ppt/theme/theme11.xml><?xml version="1.0" encoding="utf-8"?>
<a:theme xmlns:a="http://schemas.openxmlformats.org/drawingml/2006/main" name="1_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pohja.pptx" id="{9D9DA24F-BCCA-46A9-BAFF-C58C457930CD}" vid="{678BDCE5-3B7C-460B-9983-6C8CD834CBAE}"/>
    </a:ext>
  </a:extLst>
</a:theme>
</file>

<file path=ppt/theme/theme1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YM_powerpoint_16_9">
  <a:themeElements>
    <a:clrScheme name="Ympäristöministeriö">
      <a:dk1>
        <a:sysClr val="windowText" lastClr="000000"/>
      </a:dk1>
      <a:lt1>
        <a:sysClr val="window" lastClr="FFFFFF"/>
      </a:lt1>
      <a:dk2>
        <a:srgbClr val="0065BD"/>
      </a:dk2>
      <a:lt2>
        <a:srgbClr val="FFFFFF"/>
      </a:lt2>
      <a:accent1>
        <a:srgbClr val="0065BD"/>
      </a:accent1>
      <a:accent2>
        <a:srgbClr val="78BE20"/>
      </a:accent2>
      <a:accent3>
        <a:srgbClr val="00A3E0"/>
      </a:accent3>
      <a:accent4>
        <a:srgbClr val="F2A900"/>
      </a:accent4>
      <a:accent5>
        <a:srgbClr val="7474C1"/>
      </a:accent5>
      <a:accent6>
        <a:srgbClr val="BFB800"/>
      </a:accent6>
      <a:hlink>
        <a:srgbClr val="0065BD"/>
      </a:hlink>
      <a:folHlink>
        <a:srgbClr val="7474C1"/>
      </a:folHlink>
    </a:clrScheme>
    <a:fontScheme name="Ympäristöministeriö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_pohja_kuvasuhde_16_9_1057.pptx" id="{04B00D23-EC9B-48D3-9FC9-016FE27E8972}" vid="{9C7993E6-6D32-460A-B570-1421200B595A}"/>
    </a:ext>
  </a:extLst>
</a:theme>
</file>

<file path=ppt/theme/theme6.xml><?xml version="1.0" encoding="utf-8"?>
<a:theme xmlns:a="http://schemas.openxmlformats.org/drawingml/2006/main" name="Ympäristöministeriö_kannet">
  <a:themeElements>
    <a:clrScheme name="Ympäristöministeriö">
      <a:dk1>
        <a:sysClr val="windowText" lastClr="000000"/>
      </a:dk1>
      <a:lt1>
        <a:sysClr val="window" lastClr="FFFFFF"/>
      </a:lt1>
      <a:dk2>
        <a:srgbClr val="0065BD"/>
      </a:dk2>
      <a:lt2>
        <a:srgbClr val="FFFFFF"/>
      </a:lt2>
      <a:accent1>
        <a:srgbClr val="0065BD"/>
      </a:accent1>
      <a:accent2>
        <a:srgbClr val="78BE20"/>
      </a:accent2>
      <a:accent3>
        <a:srgbClr val="00A3E0"/>
      </a:accent3>
      <a:accent4>
        <a:srgbClr val="F2A900"/>
      </a:accent4>
      <a:accent5>
        <a:srgbClr val="7474C1"/>
      </a:accent5>
      <a:accent6>
        <a:srgbClr val="BFB800"/>
      </a:accent6>
      <a:hlink>
        <a:srgbClr val="0065BD"/>
      </a:hlink>
      <a:folHlink>
        <a:srgbClr val="7474C1"/>
      </a:folHlink>
    </a:clrScheme>
    <a:fontScheme name="Ympäristöministeriö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Ympäristöministeriö_kannet">
  <a:themeElements>
    <a:clrScheme name="Ympäristöministeriö">
      <a:dk1>
        <a:sysClr val="windowText" lastClr="000000"/>
      </a:dk1>
      <a:lt1>
        <a:sysClr val="window" lastClr="FFFFFF"/>
      </a:lt1>
      <a:dk2>
        <a:srgbClr val="0065BD"/>
      </a:dk2>
      <a:lt2>
        <a:srgbClr val="FFFFFF"/>
      </a:lt2>
      <a:accent1>
        <a:srgbClr val="0065BD"/>
      </a:accent1>
      <a:accent2>
        <a:srgbClr val="78BE20"/>
      </a:accent2>
      <a:accent3>
        <a:srgbClr val="00A3E0"/>
      </a:accent3>
      <a:accent4>
        <a:srgbClr val="F2A900"/>
      </a:accent4>
      <a:accent5>
        <a:srgbClr val="7474C1"/>
      </a:accent5>
      <a:accent6>
        <a:srgbClr val="BFB800"/>
      </a:accent6>
      <a:hlink>
        <a:srgbClr val="0065BD"/>
      </a:hlink>
      <a:folHlink>
        <a:srgbClr val="7474C1"/>
      </a:folHlink>
    </a:clrScheme>
    <a:fontScheme name="Ympäristöministeriö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9.xml><?xml version="1.0" encoding="utf-8"?>
<a:theme xmlns:a="http://schemas.openxmlformats.org/drawingml/2006/main" name="Ympäristöministeriö_sisältö_kalvot">
  <a:themeElements>
    <a:clrScheme name="Ympäristöministeriö">
      <a:dk1>
        <a:sysClr val="windowText" lastClr="000000"/>
      </a:dk1>
      <a:lt1>
        <a:sysClr val="window" lastClr="FFFFFF"/>
      </a:lt1>
      <a:dk2>
        <a:srgbClr val="0065BD"/>
      </a:dk2>
      <a:lt2>
        <a:srgbClr val="FFFFFF"/>
      </a:lt2>
      <a:accent1>
        <a:srgbClr val="0065BD"/>
      </a:accent1>
      <a:accent2>
        <a:srgbClr val="78BE20"/>
      </a:accent2>
      <a:accent3>
        <a:srgbClr val="00A3E0"/>
      </a:accent3>
      <a:accent4>
        <a:srgbClr val="F2A900"/>
      </a:accent4>
      <a:accent5>
        <a:srgbClr val="7474C1"/>
      </a:accent5>
      <a:accent6>
        <a:srgbClr val="BFB800"/>
      </a:accent6>
      <a:hlink>
        <a:srgbClr val="0065BD"/>
      </a:hlink>
      <a:folHlink>
        <a:srgbClr val="7474C1"/>
      </a:folHlink>
    </a:clrScheme>
    <a:fontScheme name="Ympäristöministeriö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df23d3-aa9d-4e25-921f-179f3355b7b3">
      <Terms xmlns="http://schemas.microsoft.com/office/infopath/2007/PartnerControls"/>
    </lcf76f155ced4ddcb4097134ff3c332f>
    <TaxCatchAll xmlns="1b8efbb0-1aab-4f2a-b5aa-79ad0afd050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C33D974D6D64F92BCF9FD36576844" ma:contentTypeVersion="12" ma:contentTypeDescription="Create a new document." ma:contentTypeScope="" ma:versionID="b6ea4b3625fcaf1413f2a1bb3e296b32">
  <xsd:schema xmlns:xsd="http://www.w3.org/2001/XMLSchema" xmlns:xs="http://www.w3.org/2001/XMLSchema" xmlns:p="http://schemas.microsoft.com/office/2006/metadata/properties" xmlns:ns2="e3df23d3-aa9d-4e25-921f-179f3355b7b3" xmlns:ns3="1b8efbb0-1aab-4f2a-b5aa-79ad0afd050f" targetNamespace="http://schemas.microsoft.com/office/2006/metadata/properties" ma:root="true" ma:fieldsID="f65639dbcbf31a68f4a20abe01808176" ns2:_="" ns3:_="">
    <xsd:import namespace="e3df23d3-aa9d-4e25-921f-179f3355b7b3"/>
    <xsd:import namespace="1b8efbb0-1aab-4f2a-b5aa-79ad0afd0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f23d3-aa9d-4e25-921f-179f3355b7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efbb0-1aab-4f2a-b5aa-79ad0afd050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257ef39-1fe0-4a3e-8f2d-f0157e75bf82}" ma:internalName="TaxCatchAll" ma:showField="CatchAllData" ma:web="1b8efbb0-1aab-4f2a-b5aa-79ad0afd0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664E83-9FAD-4292-A31F-F4D20426DD08}">
  <ds:schemaRefs>
    <ds:schemaRef ds:uri="http://purl.org/dc/dcmitype/"/>
    <ds:schemaRef ds:uri="38379a60-7531-4de4-83b3-4f5e4640b8f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72523D-02FD-4720-9C27-1737CC8C9618}"/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11654</TotalTime>
  <Words>674</Words>
  <Application>Microsoft Office PowerPoint</Application>
  <PresentationFormat>Laajakuva</PresentationFormat>
  <Paragraphs>96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11</vt:i4>
      </vt:variant>
      <vt:variant>
        <vt:lpstr>Dian otsikot</vt:lpstr>
      </vt:variant>
      <vt:variant>
        <vt:i4>14</vt:i4>
      </vt:variant>
    </vt:vector>
  </HeadingPairs>
  <TitlesOfParts>
    <vt:vector size="27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YM_powerpoint_16_9</vt:lpstr>
      <vt:lpstr>Ympäristöministeriö_kannet</vt:lpstr>
      <vt:lpstr>1_Ympäristöministeriö_kannet</vt:lpstr>
      <vt:lpstr>1_YM - otsikkosivut</vt:lpstr>
      <vt:lpstr>Ympäristöministeriö_sisältö_kalvot</vt:lpstr>
      <vt:lpstr>Esityksen nimi</vt:lpstr>
      <vt:lpstr>1_YM - sisältösivut</vt:lpstr>
      <vt:lpstr> Ilmastonmuutos alueidenkäytössä </vt:lpstr>
      <vt:lpstr>Millainen on ilmastonkestävä kaupunki?</vt:lpstr>
      <vt:lpstr>Millainen on ilmastonkestävä kaupunki?</vt:lpstr>
      <vt:lpstr>Ilmastonmuutoksen hillintä alueidenkäytössä</vt:lpstr>
      <vt:lpstr>PowerPoint-esitys</vt:lpstr>
      <vt:lpstr>Viherrakenne ja luontopohjaiset ratkaisut</vt:lpstr>
      <vt:lpstr>Ilmastonmuutokseen sopeutuminen alueidenkäytössä </vt:lpstr>
      <vt:lpstr>Hillintä ja sopeutuminen (KRL 5 §, luonnos) </vt:lpstr>
      <vt:lpstr>Ilmastovaikutusten arviointi mukaan kaavassa arvioitaviin vaikutuksiin</vt:lpstr>
      <vt:lpstr>Ilmastohankkeita…</vt:lpstr>
      <vt:lpstr>Ilmastovaikutusten arvioinnin menetelmiä ja työkaluja on kehitetty Suomessa pitkään</vt:lpstr>
      <vt:lpstr>Kiitos!  Sanna Andersson sanna.andersson@gov.fi</vt:lpstr>
      <vt:lpstr>KRL 5 § ja saatu lausuntopalaute (1/2)</vt:lpstr>
      <vt:lpstr>KRL 5 § ja saatu lausuntopalaute (2/2)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Kontio Panu</cp:lastModifiedBy>
  <cp:revision>318</cp:revision>
  <cp:lastPrinted>2021-11-25T06:12:46Z</cp:lastPrinted>
  <dcterms:created xsi:type="dcterms:W3CDTF">2020-04-29T05:33:44Z</dcterms:created>
  <dcterms:modified xsi:type="dcterms:W3CDTF">2022-06-01T10:42:20Z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0x01010059EC33D974D6D64F92BCF9FD36576844</vt:lpwstr>
  </property>
</Properties>
</file>